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6" r:id="rId1"/>
  </p:sldMasterIdLst>
  <p:notesMasterIdLst>
    <p:notesMasterId r:id="rId21"/>
  </p:notesMasterIdLst>
  <p:sldIdLst>
    <p:sldId id="256" r:id="rId2"/>
    <p:sldId id="272" r:id="rId3"/>
    <p:sldId id="273" r:id="rId4"/>
    <p:sldId id="257" r:id="rId5"/>
    <p:sldId id="258" r:id="rId6"/>
    <p:sldId id="274" r:id="rId7"/>
    <p:sldId id="259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1" r:id="rId17"/>
    <p:sldId id="263" r:id="rId18"/>
    <p:sldId id="264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5"/>
  </p:normalViewPr>
  <p:slideViewPr>
    <p:cSldViewPr snapToGrid="0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84683-6DD0-C744-AF8A-942B96479906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CB450-5F3E-2A46-9F40-2A00D3B949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10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CB450-5F3E-2A46-9F40-2A00D3B9496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763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375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57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44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56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70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6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498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23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78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601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80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760BAB5-ED53-1549-94A3-0CC5515439E7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C2F2B00-9A29-6840-9A8F-4366E535A79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822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1EA478-F16B-7F9C-44C3-DBBC48985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52" y="156953"/>
            <a:ext cx="8137358" cy="1239894"/>
          </a:xfrm>
        </p:spPr>
        <p:txBody>
          <a:bodyPr/>
          <a:lstStyle/>
          <a:p>
            <a:r>
              <a:rPr lang="fr-FR" dirty="0"/>
              <a:t>I. Approche théorique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9DDCAA6-C6AF-8AF7-6813-729C5D840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0011" y="1396847"/>
            <a:ext cx="6801612" cy="1239894"/>
          </a:xfrm>
        </p:spPr>
        <p:txBody>
          <a:bodyPr/>
          <a:lstStyle/>
          <a:p>
            <a:r>
              <a:rPr lang="fr-FR" dirty="0"/>
              <a:t>1. Qu’est ce que le génocide rwandais ? </a:t>
            </a:r>
          </a:p>
        </p:txBody>
      </p:sp>
      <p:pic>
        <p:nvPicPr>
          <p:cNvPr id="1026" name="Picture 2" descr="Une série de photos accrochées.    ">
            <a:extLst>
              <a:ext uri="{FF2B5EF4-FFF2-40B4-BE49-F238E27FC236}">
                <a16:creationId xmlns:a16="http://schemas.microsoft.com/office/drawing/2014/main" id="{BD1B96A0-CEF1-31E3-B7BB-B62343ADF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15" y="1800657"/>
            <a:ext cx="8606589" cy="484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536F542-C3CE-AB4C-722B-DDCB5899A590}"/>
              </a:ext>
            </a:extLst>
          </p:cNvPr>
          <p:cNvSpPr txBox="1"/>
          <p:nvPr/>
        </p:nvSpPr>
        <p:spPr>
          <a:xfrm>
            <a:off x="8715737" y="300942"/>
            <a:ext cx="277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Par Maia LOMNE, juriste. </a:t>
            </a:r>
          </a:p>
        </p:txBody>
      </p:sp>
    </p:spTree>
    <p:extLst>
      <p:ext uri="{BB962C8B-B14F-4D97-AF65-F5344CB8AC3E}">
        <p14:creationId xmlns:p14="http://schemas.microsoft.com/office/powerpoint/2010/main" val="1561332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3475ED-0AB4-3ACA-F450-A42567CB6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26" y="1460754"/>
            <a:ext cx="9130284" cy="310198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fr-FR" b="1" u="sng" dirty="0"/>
              <a:t>Condamnations:</a:t>
            </a:r>
          </a:p>
          <a:p>
            <a:r>
              <a:rPr lang="fr-FR" dirty="0"/>
              <a:t>Jean </a:t>
            </a:r>
            <a:r>
              <a:rPr lang="fr-FR" dirty="0" err="1"/>
              <a:t>Peaul</a:t>
            </a:r>
            <a:r>
              <a:rPr lang="fr-FR" dirty="0"/>
              <a:t> </a:t>
            </a:r>
            <a:r>
              <a:rPr lang="fr-FR" dirty="0" err="1"/>
              <a:t>Akayeshu</a:t>
            </a:r>
            <a:r>
              <a:rPr lang="fr-FR" dirty="0"/>
              <a:t> : 2 septembre 1998 - Perpétuité</a:t>
            </a:r>
          </a:p>
          <a:p>
            <a:r>
              <a:rPr lang="fr-FR" dirty="0"/>
              <a:t>Jean </a:t>
            </a:r>
            <a:r>
              <a:rPr lang="fr-FR" dirty="0" err="1"/>
              <a:t>Kambada</a:t>
            </a:r>
            <a:r>
              <a:rPr lang="fr-FR" dirty="0"/>
              <a:t> : 4 septembre 1998 – Perpétuité</a:t>
            </a:r>
          </a:p>
          <a:p>
            <a:r>
              <a:rPr lang="fr-FR" dirty="0"/>
              <a:t>Ferdinand </a:t>
            </a:r>
            <a:r>
              <a:rPr lang="fr-FR" dirty="0" err="1"/>
              <a:t>Nahimana</a:t>
            </a:r>
            <a:r>
              <a:rPr lang="fr-FR" dirty="0"/>
              <a:t> : 3 décembre 2003 – 30 ans de prison </a:t>
            </a:r>
          </a:p>
          <a:p>
            <a:r>
              <a:rPr lang="fr-FR" dirty="0"/>
              <a:t>Augustin </a:t>
            </a:r>
            <a:r>
              <a:rPr lang="fr-FR" dirty="0" err="1"/>
              <a:t>Bizimungu</a:t>
            </a:r>
            <a:r>
              <a:rPr lang="fr-FR" dirty="0"/>
              <a:t> : 17 mai 2011 – 30 ans de prison 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v"/>
            </a:pPr>
            <a:r>
              <a:rPr lang="fr-FR" b="1" u="sng" dirty="0"/>
              <a:t>Acquittements :</a:t>
            </a:r>
          </a:p>
          <a:p>
            <a:r>
              <a:rPr lang="fr-FR" dirty="0"/>
              <a:t>André </a:t>
            </a:r>
            <a:r>
              <a:rPr lang="fr-FR" dirty="0" err="1"/>
              <a:t>Ntagerura</a:t>
            </a:r>
            <a:r>
              <a:rPr lang="fr-FR" dirty="0"/>
              <a:t> – 25 février 2004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itchFamily="2" charset="2"/>
              <a:buChar char="v"/>
            </a:pPr>
            <a:r>
              <a:rPr lang="fr-FR" b="1" u="sng" dirty="0"/>
              <a:t>En cours :</a:t>
            </a:r>
          </a:p>
          <a:p>
            <a:r>
              <a:rPr lang="fr-FR" dirty="0"/>
              <a:t>Félicien </a:t>
            </a:r>
            <a:r>
              <a:rPr lang="fr-FR" dirty="0" err="1"/>
              <a:t>Kabuga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D395B4-77BB-9A70-348D-488B85B118AF}"/>
              </a:ext>
            </a:extLst>
          </p:cNvPr>
          <p:cNvSpPr txBox="1"/>
          <p:nvPr/>
        </p:nvSpPr>
        <p:spPr>
          <a:xfrm>
            <a:off x="2147316" y="383536"/>
            <a:ext cx="10044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/>
              <a:t>3. Personnes jugées devant le TPIR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571866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14D5B37-62EC-C365-95E2-9FA6C6DF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639787"/>
            <a:ext cx="3474720" cy="52566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980931-3DD3-0C6B-09D2-2A3E4A1B6C24}"/>
              </a:ext>
            </a:extLst>
          </p:cNvPr>
          <p:cNvSpPr txBox="1"/>
          <p:nvPr/>
        </p:nvSpPr>
        <p:spPr>
          <a:xfrm>
            <a:off x="5132070" y="6033547"/>
            <a:ext cx="2868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Jean </a:t>
            </a:r>
            <a:r>
              <a:rPr lang="fr-FR" sz="2000" b="1" u="sng" dirty="0" err="1"/>
              <a:t>Peaul</a:t>
            </a:r>
            <a:r>
              <a:rPr lang="fr-FR" sz="2000" b="1" u="sng" dirty="0"/>
              <a:t> </a:t>
            </a:r>
            <a:r>
              <a:rPr lang="fr-FR" sz="2000" b="1" u="sng" dirty="0" err="1"/>
              <a:t>Akayeshu</a:t>
            </a:r>
            <a:endParaRPr lang="fr-FR" sz="2000" b="1" u="sng" dirty="0"/>
          </a:p>
        </p:txBody>
      </p:sp>
    </p:spTree>
    <p:extLst>
      <p:ext uri="{BB962C8B-B14F-4D97-AF65-F5344CB8AC3E}">
        <p14:creationId xmlns:p14="http://schemas.microsoft.com/office/powerpoint/2010/main" val="2177859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CED9FE3-1413-1911-340B-F45EDCEEA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656" y="802397"/>
            <a:ext cx="5724687" cy="44325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05C616-DA31-FC68-E6CF-7E4820089DAA}"/>
              </a:ext>
            </a:extLst>
          </p:cNvPr>
          <p:cNvSpPr txBox="1"/>
          <p:nvPr/>
        </p:nvSpPr>
        <p:spPr>
          <a:xfrm>
            <a:off x="5383530" y="5383530"/>
            <a:ext cx="4583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Jean </a:t>
            </a:r>
            <a:r>
              <a:rPr lang="fr-FR" sz="2000" b="1" u="sng" dirty="0" err="1"/>
              <a:t>Kambada</a:t>
            </a:r>
            <a:endParaRPr lang="fr-FR" sz="2000" b="1" u="sng" dirty="0"/>
          </a:p>
        </p:txBody>
      </p:sp>
    </p:spTree>
    <p:extLst>
      <p:ext uri="{BB962C8B-B14F-4D97-AF65-F5344CB8AC3E}">
        <p14:creationId xmlns:p14="http://schemas.microsoft.com/office/powerpoint/2010/main" val="3004958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4871D5-4CDC-886D-75F4-64F19814E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000" y="1338580"/>
            <a:ext cx="5667999" cy="31762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672C11E-38CA-6506-8BAB-1D581FFD4457}"/>
              </a:ext>
            </a:extLst>
          </p:cNvPr>
          <p:cNvSpPr txBox="1"/>
          <p:nvPr/>
        </p:nvSpPr>
        <p:spPr>
          <a:xfrm>
            <a:off x="4929499" y="4697730"/>
            <a:ext cx="40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Ferdinand </a:t>
            </a:r>
            <a:r>
              <a:rPr lang="fr-FR" sz="2000" b="1" u="sng" dirty="0" err="1"/>
              <a:t>Nahimana</a:t>
            </a:r>
            <a:endParaRPr lang="fr-FR" sz="2000" b="1" u="sng" dirty="0"/>
          </a:p>
        </p:txBody>
      </p:sp>
    </p:spTree>
    <p:extLst>
      <p:ext uri="{BB962C8B-B14F-4D97-AF65-F5344CB8AC3E}">
        <p14:creationId xmlns:p14="http://schemas.microsoft.com/office/powerpoint/2010/main" val="275949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48FB198-678B-B785-0CAD-4DA3DC32B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208280"/>
            <a:ext cx="3804920" cy="569533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1F222B-A79B-9792-6A2A-6A61439D2D06}"/>
              </a:ext>
            </a:extLst>
          </p:cNvPr>
          <p:cNvSpPr txBox="1"/>
          <p:nvPr/>
        </p:nvSpPr>
        <p:spPr>
          <a:xfrm>
            <a:off x="4972050" y="6051788"/>
            <a:ext cx="380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Augustin </a:t>
            </a:r>
            <a:r>
              <a:rPr lang="fr-FR" sz="2000" b="1" u="sng" dirty="0" err="1"/>
              <a:t>Bizimungu</a:t>
            </a:r>
            <a:endParaRPr lang="fr-FR" sz="2000" b="1" u="sng" dirty="0"/>
          </a:p>
        </p:txBody>
      </p:sp>
    </p:spTree>
    <p:extLst>
      <p:ext uri="{BB962C8B-B14F-4D97-AF65-F5344CB8AC3E}">
        <p14:creationId xmlns:p14="http://schemas.microsoft.com/office/powerpoint/2010/main" val="3726778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F86B844-8AF1-C777-D87B-8A7146DA4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865" y="547370"/>
            <a:ext cx="3498443" cy="468757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EEE036C-2360-B7A8-9775-1DFBAA4402AC}"/>
              </a:ext>
            </a:extLst>
          </p:cNvPr>
          <p:cNvSpPr txBox="1"/>
          <p:nvPr/>
        </p:nvSpPr>
        <p:spPr>
          <a:xfrm>
            <a:off x="4869180" y="5383530"/>
            <a:ext cx="4354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/>
              <a:t>André </a:t>
            </a:r>
            <a:r>
              <a:rPr lang="fr-FR" sz="2000" b="1" u="sng" dirty="0" err="1"/>
              <a:t>Ntagerura</a:t>
            </a:r>
            <a:endParaRPr lang="fr-FR" sz="2000" b="1" u="sng" dirty="0"/>
          </a:p>
        </p:txBody>
      </p:sp>
    </p:spTree>
    <p:extLst>
      <p:ext uri="{BB962C8B-B14F-4D97-AF65-F5344CB8AC3E}">
        <p14:creationId xmlns:p14="http://schemas.microsoft.com/office/powerpoint/2010/main" val="4246605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0934713-62A9-6E27-17E3-55C95D2BA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5099" y="971550"/>
            <a:ext cx="6804661" cy="460629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BBC22E2-CB4C-7763-3B7B-5871399E3A30}"/>
              </a:ext>
            </a:extLst>
          </p:cNvPr>
          <p:cNvSpPr txBox="1"/>
          <p:nvPr/>
        </p:nvSpPr>
        <p:spPr>
          <a:xfrm>
            <a:off x="5326380" y="5701784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Félicien </a:t>
            </a:r>
            <a:r>
              <a:rPr lang="fr-FR" b="1" u="sng" dirty="0" err="1"/>
              <a:t>Kabuga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3690673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C11536-9FB8-7705-159C-4A15496EA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265" y="3595878"/>
            <a:ext cx="7729728" cy="3101983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/>
              <a:t>Chefs d’accusation :</a:t>
            </a:r>
          </a:p>
          <a:p>
            <a:pPr marL="0" indent="0">
              <a:buNone/>
            </a:pPr>
            <a:r>
              <a:rPr lang="fr-FR" sz="2400" dirty="0"/>
              <a:t>1/Outrage au TPIR : pressions exercées sur témoins protégés</a:t>
            </a:r>
          </a:p>
          <a:p>
            <a:pPr marL="0" indent="0">
              <a:buNone/>
            </a:pPr>
            <a:r>
              <a:rPr lang="fr-FR" sz="2400" dirty="0"/>
              <a:t>II/ Incitation à commettre un Outrage au TPIR : incitation à personnes à commettre un outrage en exerçant des pressions sur des témoins protégés</a:t>
            </a:r>
          </a:p>
          <a:p>
            <a:r>
              <a:rPr lang="fr-FR" sz="2400" dirty="0"/>
              <a:t>Accusation parallèle au procès en révision d’Augustin </a:t>
            </a:r>
            <a:r>
              <a:rPr lang="fr-FR" sz="2400" dirty="0" err="1"/>
              <a:t>Ngirabatware</a:t>
            </a:r>
            <a:r>
              <a:rPr lang="fr-FR" sz="2400" dirty="0"/>
              <a:t>, inculpé devant le TPIR pour génocide et incitation directe et publique à commettre le crime de génocide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58875B-5608-1BF5-A1BF-0355D33C27AE}"/>
              </a:ext>
            </a:extLst>
          </p:cNvPr>
          <p:cNvSpPr txBox="1"/>
          <p:nvPr/>
        </p:nvSpPr>
        <p:spPr>
          <a:xfrm>
            <a:off x="2465260" y="547533"/>
            <a:ext cx="7093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/>
              <a:t>4. </a:t>
            </a:r>
            <a:r>
              <a:rPr lang="fr-FR" sz="3200" b="1" i="1" u="sng" dirty="0" err="1"/>
              <a:t>Nzabonimpa</a:t>
            </a:r>
            <a:r>
              <a:rPr lang="fr-FR" sz="3200" b="1" i="1" u="sng" dirty="0"/>
              <a:t> et al. vs </a:t>
            </a:r>
            <a:r>
              <a:rPr lang="fr-FR" sz="3200" b="1" i="1" u="sng" dirty="0" err="1"/>
              <a:t>prosecutor</a:t>
            </a:r>
            <a:endParaRPr lang="fr-FR" sz="3200" b="1" i="1" u="sng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0CB644-FB53-1AC0-F1D7-1E18C00D9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430" y="1301472"/>
            <a:ext cx="5143500" cy="21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93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6F14A6-83A4-6AE4-C77C-6D91CCD79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106" y="1700784"/>
            <a:ext cx="7729728" cy="310198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fr-FR" sz="2000" b="1" u="sng" dirty="0"/>
              <a:t>Avantages :</a:t>
            </a:r>
          </a:p>
          <a:p>
            <a:pPr marL="0" indent="0">
              <a:buNone/>
            </a:pPr>
            <a:r>
              <a:rPr lang="fr-FR" sz="2000" dirty="0"/>
              <a:t>1/ Juger les criminels là où les systèmes nationaux n’ont pas pu </a:t>
            </a:r>
          </a:p>
          <a:p>
            <a:pPr marL="0" indent="0">
              <a:buNone/>
            </a:pPr>
            <a:r>
              <a:rPr lang="fr-FR" sz="2000" dirty="0"/>
              <a:t>2/ Mise en lumière des crimes fondamentaux (</a:t>
            </a:r>
            <a:r>
              <a:rPr lang="fr-FR" sz="2000" dirty="0" err="1"/>
              <a:t>Core</a:t>
            </a:r>
            <a:r>
              <a:rPr lang="fr-FR" sz="2000" dirty="0"/>
              <a:t> crimes)</a:t>
            </a:r>
          </a:p>
          <a:p>
            <a:pPr marL="0" indent="0">
              <a:buNone/>
            </a:pPr>
            <a:r>
              <a:rPr lang="fr-FR" sz="2000" dirty="0"/>
              <a:t>3/ Mise en place d’une coopération internationale</a:t>
            </a:r>
          </a:p>
          <a:p>
            <a:pPr marL="0" indent="0">
              <a:buNone/>
            </a:pPr>
            <a:endParaRPr lang="fr-FR" sz="2000" dirty="0"/>
          </a:p>
          <a:p>
            <a:pPr>
              <a:buFont typeface="Wingdings" pitchFamily="2" charset="2"/>
              <a:buChar char="v"/>
            </a:pPr>
            <a:r>
              <a:rPr lang="fr-FR" sz="2000" b="1" u="sng" dirty="0"/>
              <a:t>Limites:</a:t>
            </a:r>
          </a:p>
          <a:p>
            <a:pPr marL="0" indent="0">
              <a:buNone/>
            </a:pPr>
            <a:r>
              <a:rPr lang="fr-FR" sz="2000" dirty="0"/>
              <a:t>1/ « Acquittés mais pas libres »</a:t>
            </a:r>
          </a:p>
          <a:p>
            <a:pPr marL="0" indent="0">
              <a:buNone/>
            </a:pPr>
            <a:r>
              <a:rPr lang="fr-FR" sz="2000" dirty="0"/>
              <a:t>11/ Le refus du gouvernement rwandais de reconnaitre les acquittements</a:t>
            </a:r>
          </a:p>
          <a:p>
            <a:pPr marL="0" indent="0">
              <a:buNone/>
            </a:pPr>
            <a:r>
              <a:rPr lang="fr-FR" sz="2000" dirty="0"/>
              <a:t>III/ Le cas d’IBUKA</a:t>
            </a:r>
          </a:p>
          <a:p>
            <a:pPr marL="0" indent="0">
              <a:buNone/>
            </a:pPr>
            <a:r>
              <a:rPr lang="fr-FR" sz="2000" dirty="0"/>
              <a:t>IV/ Le droit international pénal, une justice « impérialiste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63FC929-099B-4718-52BA-DBE1755CC4BA}"/>
              </a:ext>
            </a:extLst>
          </p:cNvPr>
          <p:cNvSpPr txBox="1"/>
          <p:nvPr/>
        </p:nvSpPr>
        <p:spPr>
          <a:xfrm>
            <a:off x="2125980" y="656308"/>
            <a:ext cx="8195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u="sng" dirty="0"/>
              <a:t>5. La complexité de la justice internationale : ses avantages et ses limites</a:t>
            </a:r>
          </a:p>
        </p:txBody>
      </p:sp>
    </p:spTree>
    <p:extLst>
      <p:ext uri="{BB962C8B-B14F-4D97-AF65-F5344CB8AC3E}">
        <p14:creationId xmlns:p14="http://schemas.microsoft.com/office/powerpoint/2010/main" val="951878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1_01086880266643b6b46a70c7e1b47334">
            <a:hlinkClick r:id="" action="ppaction://media"/>
            <a:extLst>
              <a:ext uri="{FF2B5EF4-FFF2-40B4-BE49-F238E27FC236}">
                <a16:creationId xmlns:a16="http://schemas.microsoft.com/office/drawing/2014/main" id="{88EB632E-F03E-52BA-EF68-E185FB433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0C26FBF-C8C7-02E2-C2DF-DA107F38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005" y="214184"/>
            <a:ext cx="4435135" cy="58780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B0B731E-071F-6C86-8FC6-27771E3BEA4F}"/>
              </a:ext>
            </a:extLst>
          </p:cNvPr>
          <p:cNvSpPr txBox="1"/>
          <p:nvPr/>
        </p:nvSpPr>
        <p:spPr>
          <a:xfrm>
            <a:off x="3840480" y="6172200"/>
            <a:ext cx="384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/>
              <a:t>Paul Kagamé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9A0770-8CBA-44A8-DA53-5887F74D7F7D}"/>
              </a:ext>
            </a:extLst>
          </p:cNvPr>
          <p:cNvSpPr txBox="1"/>
          <p:nvPr/>
        </p:nvSpPr>
        <p:spPr>
          <a:xfrm>
            <a:off x="9006840" y="296852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Actuel président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3F2D3F1-E9F2-8295-233D-0A63ADC386B0}"/>
              </a:ext>
            </a:extLst>
          </p:cNvPr>
          <p:cNvSpPr txBox="1"/>
          <p:nvPr/>
        </p:nvSpPr>
        <p:spPr>
          <a:xfrm>
            <a:off x="605790" y="2571750"/>
            <a:ext cx="2388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Commandant en chef du FPR lors de l’offensive pendant le génocide </a:t>
            </a:r>
          </a:p>
        </p:txBody>
      </p:sp>
    </p:spTree>
    <p:extLst>
      <p:ext uri="{BB962C8B-B14F-4D97-AF65-F5344CB8AC3E}">
        <p14:creationId xmlns:p14="http://schemas.microsoft.com/office/powerpoint/2010/main" val="186609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B6317509-8A3A-F07D-6D35-A4CED0615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96" y="4614552"/>
            <a:ext cx="1960354" cy="156828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5EBE0E1-6D6C-B50F-6FCF-5E963CE90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019" y="3560209"/>
            <a:ext cx="1905000" cy="10668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BD4E431-5160-893D-241B-68D46D7F0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7909" y="4885560"/>
            <a:ext cx="1905000" cy="1066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CC25E35-B911-6666-8E12-8D6AC5624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635250" cy="23190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5764E4-BF0C-C06D-2AA9-309C3D798B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1676" y="0"/>
            <a:ext cx="3410324" cy="23190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3C0842F-FD52-B521-A674-52A1CA4CC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1866" y="0"/>
            <a:ext cx="2289810" cy="17217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D45A213-D92B-5A49-297C-3588D9E6D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6308" y="2319020"/>
            <a:ext cx="2335692" cy="13414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0F276F-3799-8863-E434-04664D096E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6183" y="2316266"/>
            <a:ext cx="2365832" cy="132486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4909456-943E-1AFC-FCF0-EA633385C6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625" y="5001909"/>
            <a:ext cx="3314448" cy="185609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1122FE5-E01F-E2C2-B750-4CFD55136B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3660465"/>
            <a:ext cx="2535237" cy="132486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9F886ED-9C49-3136-711D-321BD4378A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19020"/>
            <a:ext cx="2137410" cy="13839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33263F5-3EFB-7795-4161-90BEF7F5F7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0" y="4988085"/>
            <a:ext cx="1242060" cy="18699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AA70773-3553-9B2A-32E7-C92D024E0C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56099" y="5702300"/>
            <a:ext cx="1858141" cy="11557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CCBF0B3-FAE5-F063-761C-1BA3351AF6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35250" y="0"/>
            <a:ext cx="2365832" cy="132486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E213432-B926-CBFA-B870-56A8E7EA9E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34572" y="3641132"/>
            <a:ext cx="2542572" cy="14238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B4F250A-173F-F8C9-D6FF-50D25C5628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7681" y="0"/>
            <a:ext cx="1777727" cy="1193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FE0424E-563B-CA5C-7166-437562A9A3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42191" y="1197610"/>
            <a:ext cx="1864880" cy="11557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881E1A6-F586-F5E0-9F07-BBA9C9D5B30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47949" y="1303065"/>
            <a:ext cx="2046183" cy="106929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A938A1B-2222-15C3-D6C8-5DE5D294A11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12015" y="2339531"/>
            <a:ext cx="4836174" cy="27153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D41871-C507-4909-EF41-A96A28FB73A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54882" y="4587120"/>
            <a:ext cx="4037118" cy="227087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A4148C6-81E6-4E4C-BFD1-790A2AD1876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22260" y="5549411"/>
            <a:ext cx="1948659" cy="130858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AFEF0F7-5E54-7688-FC0A-105ADCF39EC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36392" y="3481469"/>
            <a:ext cx="2086429" cy="11684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2332A5A-C22A-30EA-72F6-9F8F8F9790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99052" y="1621639"/>
            <a:ext cx="2274605" cy="11230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89B8ABE-6744-E963-751F-A6084359125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54882" y="2284670"/>
            <a:ext cx="17272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58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96AE645-7DFF-211C-BC31-BA7E8975CBF0}"/>
              </a:ext>
            </a:extLst>
          </p:cNvPr>
          <p:cNvSpPr txBox="1"/>
          <p:nvPr/>
        </p:nvSpPr>
        <p:spPr>
          <a:xfrm>
            <a:off x="3722115" y="563618"/>
            <a:ext cx="5509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/>
              <a:t>2. Les différents tribunaux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156394-1197-47D6-A907-462712A7D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20" y="1775461"/>
            <a:ext cx="5182178" cy="29108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19BAAA-0FBD-DFE9-DBEA-76ABF2698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75461"/>
            <a:ext cx="2588071" cy="17194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6C1924-162D-1A3F-A6B4-711B5506B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215" y="4029818"/>
            <a:ext cx="1719472" cy="171947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00A8151-C1C5-E77A-BD43-7B6930BFAF99}"/>
              </a:ext>
            </a:extLst>
          </p:cNvPr>
          <p:cNvSpPr txBox="1"/>
          <p:nvPr/>
        </p:nvSpPr>
        <p:spPr>
          <a:xfrm>
            <a:off x="2256858" y="4686301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Cours </a:t>
            </a:r>
            <a:r>
              <a:rPr lang="fr-FR" dirty="0" err="1"/>
              <a:t>Gacaca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AD510A-B91D-B975-B796-C205024D8C17}"/>
              </a:ext>
            </a:extLst>
          </p:cNvPr>
          <p:cNvSpPr txBox="1"/>
          <p:nvPr/>
        </p:nvSpPr>
        <p:spPr>
          <a:xfrm>
            <a:off x="8695190" y="2458850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Tribunaux nationaux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EDC200-5F36-B241-5FA3-043B59D13916}"/>
              </a:ext>
            </a:extLst>
          </p:cNvPr>
          <p:cNvSpPr txBox="1"/>
          <p:nvPr/>
        </p:nvSpPr>
        <p:spPr>
          <a:xfrm>
            <a:off x="8838065" y="4686301"/>
            <a:ext cx="1725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Tribunal Pénal International du Rwanda (TPIR)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EABB496-0752-C422-DEAE-39C56D940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" y="5490210"/>
            <a:ext cx="1905000" cy="10668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CD5B88-1BB7-672D-2486-B4D5DF356DC6}"/>
              </a:ext>
            </a:extLst>
          </p:cNvPr>
          <p:cNvSpPr txBox="1"/>
          <p:nvPr/>
        </p:nvSpPr>
        <p:spPr>
          <a:xfrm>
            <a:off x="2957609" y="5423445"/>
            <a:ext cx="2820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Mécanisme International Appelé à exercer les fonctions résiduelles des tribunaux pénaux (UNMICT)</a:t>
            </a:r>
          </a:p>
        </p:txBody>
      </p:sp>
    </p:spTree>
    <p:extLst>
      <p:ext uri="{BB962C8B-B14F-4D97-AF65-F5344CB8AC3E}">
        <p14:creationId xmlns:p14="http://schemas.microsoft.com/office/powerpoint/2010/main" val="2788699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FC7A326-9308-1606-AB64-6EA5A178F3A5}"/>
              </a:ext>
            </a:extLst>
          </p:cNvPr>
          <p:cNvSpPr txBox="1"/>
          <p:nvPr/>
        </p:nvSpPr>
        <p:spPr>
          <a:xfrm>
            <a:off x="1565910" y="260687"/>
            <a:ext cx="8652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/>
              <a:t>3. Les principes de Droit International Pénal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D8C51D-E423-0650-08AB-E62640D89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09" y="1188721"/>
            <a:ext cx="7150310" cy="48463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4EC173-2D59-E3A0-76D7-C027FE07F5AA}"/>
              </a:ext>
            </a:extLst>
          </p:cNvPr>
          <p:cNvSpPr txBox="1"/>
          <p:nvPr/>
        </p:nvSpPr>
        <p:spPr>
          <a:xfrm>
            <a:off x="8149590" y="1211224"/>
            <a:ext cx="318897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latin typeface="Palatino" pitchFamily="2" charset="77"/>
              </a:rPr>
              <a:t>Article 5</a:t>
            </a:r>
            <a:br>
              <a:rPr lang="fr-FR" sz="1800" b="1" dirty="0">
                <a:effectLst/>
                <a:latin typeface="Palatino" pitchFamily="2" charset="77"/>
              </a:rPr>
            </a:br>
            <a:r>
              <a:rPr lang="fr-FR" sz="1800" b="1" dirty="0">
                <a:effectLst/>
                <a:latin typeface="Palatino" pitchFamily="2" charset="77"/>
              </a:rPr>
              <a:t>Crimes relevant de la compétence de la Cour </a:t>
            </a:r>
            <a:endParaRPr lang="fr-FR" dirty="0"/>
          </a:p>
          <a:p>
            <a:r>
              <a:rPr lang="fr-FR" sz="1800" b="0" dirty="0">
                <a:effectLst/>
                <a:latin typeface="Palatino" pitchFamily="2" charset="77"/>
              </a:rPr>
              <a:t>La compétence de la Cour est limitée aux crimes les plus graves qui touchent l'ensemble de la communauté́ internationale. En vertu du présent Statut, la Cour a compétence à l’égard des crimes suivants : </a:t>
            </a:r>
            <a:endParaRPr lang="fr-FR" dirty="0"/>
          </a:p>
          <a:p>
            <a:pPr>
              <a:buFont typeface="+mj-lt"/>
              <a:buAutoNum type="arabicPeriod"/>
            </a:pPr>
            <a:r>
              <a:rPr lang="fr-FR" sz="1800" b="0" dirty="0">
                <a:effectLst/>
                <a:latin typeface="Palatino" pitchFamily="2" charset="77"/>
              </a:rPr>
              <a:t>a)  Le crime de génocide ; </a:t>
            </a:r>
            <a:endParaRPr lang="fr-FR" dirty="0">
              <a:effectLst/>
            </a:endParaRPr>
          </a:p>
          <a:p>
            <a:pPr>
              <a:buFont typeface="+mj-lt"/>
              <a:buAutoNum type="arabicPeriod"/>
            </a:pPr>
            <a:r>
              <a:rPr lang="fr-FR" sz="1800" b="0" dirty="0">
                <a:effectLst/>
                <a:latin typeface="Palatino" pitchFamily="2" charset="77"/>
              </a:rPr>
              <a:t>b)  Les crimes contre l’humanité ; </a:t>
            </a:r>
            <a:endParaRPr lang="fr-FR" dirty="0">
              <a:effectLst/>
            </a:endParaRPr>
          </a:p>
          <a:p>
            <a:pPr>
              <a:buFont typeface="+mj-lt"/>
              <a:buAutoNum type="arabicPeriod"/>
            </a:pPr>
            <a:r>
              <a:rPr lang="fr-FR" sz="1800" b="0" dirty="0">
                <a:effectLst/>
                <a:latin typeface="Palatino" pitchFamily="2" charset="77"/>
              </a:rPr>
              <a:t>c)  Les crimes de guerre ; </a:t>
            </a:r>
            <a:endParaRPr lang="fr-FR" dirty="0">
              <a:effectLst/>
            </a:endParaRPr>
          </a:p>
          <a:p>
            <a:pPr>
              <a:buFont typeface="+mj-lt"/>
              <a:buAutoNum type="arabicPeriod"/>
            </a:pPr>
            <a:r>
              <a:rPr lang="fr-FR" sz="1800" b="0" dirty="0">
                <a:effectLst/>
                <a:latin typeface="Palatino" pitchFamily="2" charset="77"/>
              </a:rPr>
              <a:t>d)  Le crime d'agression. </a:t>
            </a:r>
            <a:endParaRPr lang="fr-FR" dirty="0">
              <a:effectLst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700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00C05FE-C5D3-D11C-2C4E-A984F4369AF4}"/>
              </a:ext>
            </a:extLst>
          </p:cNvPr>
          <p:cNvSpPr txBox="1"/>
          <p:nvPr/>
        </p:nvSpPr>
        <p:spPr>
          <a:xfrm>
            <a:off x="2217420" y="2659143"/>
            <a:ext cx="84467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0" i="0" dirty="0">
                <a:effectLst/>
                <a:latin typeface="Arial" panose="020B0604020202020204" pitchFamily="34" charset="0"/>
              </a:rPr>
              <a:t>le droit international pénal est l'« ensemble de règles internationales destinées à proscrire (et punir) les crimes internationaux et à imposer aux États l'obligation de poursuivre et de punir ces crimes (au moins certains d'entre eux) »</a:t>
            </a:r>
            <a:endParaRPr lang="fr-FR" sz="28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F78A73-7EC5-BFBF-42CD-B104FA474D9C}"/>
              </a:ext>
            </a:extLst>
          </p:cNvPr>
          <p:cNvSpPr txBox="1"/>
          <p:nvPr/>
        </p:nvSpPr>
        <p:spPr>
          <a:xfrm>
            <a:off x="3657600" y="628650"/>
            <a:ext cx="4880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/>
              <a:t>Citation du </a:t>
            </a:r>
            <a:r>
              <a:rPr lang="fr-FR" sz="2000" b="1" u="sng" dirty="0" err="1"/>
              <a:t>professur</a:t>
            </a:r>
            <a:r>
              <a:rPr lang="fr-FR" sz="2000" b="1" u="sng" dirty="0"/>
              <a:t> Antonio </a:t>
            </a:r>
            <a:r>
              <a:rPr lang="fr-FR" sz="2000" b="1" u="sng" dirty="0" err="1"/>
              <a:t>Cassesse</a:t>
            </a:r>
            <a:r>
              <a:rPr lang="fr-FR" sz="2000" b="1" u="sng" dirty="0"/>
              <a:t>, spécialiste de droit international pénal. </a:t>
            </a:r>
          </a:p>
          <a:p>
            <a:pPr algn="ctr"/>
            <a:r>
              <a:rPr lang="fr-FR" sz="2000" b="1" u="sng" dirty="0"/>
              <a:t>Celle-ci est une des définitions les plus emblématiques du DIP. </a:t>
            </a:r>
          </a:p>
        </p:txBody>
      </p:sp>
    </p:spTree>
    <p:extLst>
      <p:ext uri="{BB962C8B-B14F-4D97-AF65-F5344CB8AC3E}">
        <p14:creationId xmlns:p14="http://schemas.microsoft.com/office/powerpoint/2010/main" val="235965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6AB34B-0D6E-8F19-5B98-4E0F8647E6BC}"/>
              </a:ext>
            </a:extLst>
          </p:cNvPr>
          <p:cNvSpPr txBox="1"/>
          <p:nvPr/>
        </p:nvSpPr>
        <p:spPr>
          <a:xfrm>
            <a:off x="2169011" y="434339"/>
            <a:ext cx="839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/>
              <a:t>4. Comprendre le crime de génocide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7E3B23-95F6-F264-0639-7012BEA7E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142" y="1878008"/>
            <a:ext cx="7729728" cy="3101983"/>
          </a:xfrm>
        </p:spPr>
        <p:txBody>
          <a:bodyPr>
            <a:normAutofit fontScale="25000" lnSpcReduction="20000"/>
          </a:bodyPr>
          <a:lstStyle/>
          <a:p>
            <a:r>
              <a:rPr lang="fr-FR" sz="7200" dirty="0">
                <a:effectLst/>
                <a:latin typeface="Palatino" pitchFamily="2" charset="77"/>
              </a:rPr>
              <a:t>Article 6 du Statut de Rome </a:t>
            </a:r>
          </a:p>
          <a:p>
            <a:pPr marL="0" indent="0">
              <a:buNone/>
            </a:pPr>
            <a:br>
              <a:rPr lang="fr-FR" sz="7200" dirty="0">
                <a:effectLst/>
                <a:latin typeface="Palatino" pitchFamily="2" charset="77"/>
              </a:rPr>
            </a:br>
            <a:r>
              <a:rPr lang="fr-FR" sz="7200" b="1" dirty="0">
                <a:effectLst/>
                <a:latin typeface="Palatino" pitchFamily="2" charset="77"/>
              </a:rPr>
              <a:t>Crime de génocide </a:t>
            </a:r>
            <a:endParaRPr lang="fr-FR" sz="7200" b="1" dirty="0"/>
          </a:p>
          <a:p>
            <a:pPr marL="0" indent="0">
              <a:buNone/>
            </a:pPr>
            <a:r>
              <a:rPr lang="fr-FR" sz="7200" dirty="0">
                <a:effectLst/>
                <a:latin typeface="Palatino" pitchFamily="2" charset="77"/>
              </a:rPr>
              <a:t>Aux fins du présent Statut, on entend par crime de génocide l'un quelconque des actes ci-après commis dans l'intention de détruire, en tout ou en partie, un groupe national, ethnique, racial ou religieux, comme tel : </a:t>
            </a:r>
            <a:endParaRPr lang="fr-FR" sz="7200" dirty="0"/>
          </a:p>
          <a:p>
            <a:pPr marL="0" indent="0">
              <a:buNone/>
            </a:pPr>
            <a:r>
              <a:rPr lang="fr-FR" sz="7200" dirty="0">
                <a:effectLst/>
                <a:latin typeface="Palatino" pitchFamily="2" charset="77"/>
              </a:rPr>
              <a:t>a)  Meurtre de membres du groupe ; </a:t>
            </a:r>
            <a:endParaRPr lang="fr-FR" sz="7200" dirty="0">
              <a:effectLst/>
            </a:endParaRPr>
          </a:p>
          <a:p>
            <a:pPr marL="0" indent="0">
              <a:buNone/>
            </a:pPr>
            <a:r>
              <a:rPr lang="fr-FR" sz="7200" dirty="0">
                <a:effectLst/>
                <a:latin typeface="Palatino" pitchFamily="2" charset="77"/>
              </a:rPr>
              <a:t>b)  Atteinte grave à l’intégrit</a:t>
            </a:r>
            <a:r>
              <a:rPr lang="fr-FR" sz="7200" dirty="0">
                <a:latin typeface="Palatino" pitchFamily="2" charset="77"/>
              </a:rPr>
              <a:t>é</a:t>
            </a:r>
            <a:r>
              <a:rPr lang="fr-FR" sz="7200" dirty="0">
                <a:effectLst/>
                <a:latin typeface="Palatino" pitchFamily="2" charset="77"/>
              </a:rPr>
              <a:t> physique ou mentale de membres du groupe ; </a:t>
            </a:r>
            <a:endParaRPr lang="fr-FR" sz="7200" dirty="0">
              <a:effectLst/>
            </a:endParaRPr>
          </a:p>
          <a:p>
            <a:pPr marL="0" indent="0">
              <a:buNone/>
            </a:pPr>
            <a:r>
              <a:rPr lang="fr-FR" sz="7200" dirty="0">
                <a:effectLst/>
                <a:latin typeface="Palatino" pitchFamily="2" charset="77"/>
              </a:rPr>
              <a:t>c)  Soumission intentionnelle du groupe </a:t>
            </a:r>
            <a:r>
              <a:rPr lang="fr-FR" sz="7200" dirty="0">
                <a:latin typeface="Palatino" pitchFamily="2" charset="77"/>
              </a:rPr>
              <a:t>à </a:t>
            </a:r>
            <a:r>
              <a:rPr lang="fr-FR" sz="7200" dirty="0">
                <a:effectLst/>
                <a:latin typeface="Palatino" pitchFamily="2" charset="77"/>
              </a:rPr>
              <a:t>des conditions d'existence devant entrainer sa destruction physique totale ou partielle ; </a:t>
            </a:r>
            <a:endParaRPr lang="fr-FR" sz="7200" dirty="0">
              <a:effectLst/>
            </a:endParaRPr>
          </a:p>
          <a:p>
            <a:pPr marL="0" indent="0">
              <a:buNone/>
            </a:pPr>
            <a:r>
              <a:rPr lang="fr-FR" sz="7200" dirty="0">
                <a:effectLst/>
                <a:latin typeface="Palatino" pitchFamily="2" charset="77"/>
              </a:rPr>
              <a:t>d)  Mesures visant à entraver les naissances au sein du groupe ; </a:t>
            </a:r>
            <a:endParaRPr lang="fr-FR" sz="7200" dirty="0">
              <a:effectLst/>
            </a:endParaRPr>
          </a:p>
          <a:p>
            <a:pPr marL="0" indent="0">
              <a:buNone/>
            </a:pPr>
            <a:r>
              <a:rPr lang="fr-FR" sz="7200" dirty="0">
                <a:effectLst/>
                <a:latin typeface="Palatino" pitchFamily="2" charset="77"/>
              </a:rPr>
              <a:t>e)  Transfert forcé d'enfants du groupe </a:t>
            </a:r>
            <a:r>
              <a:rPr lang="fr-FR" sz="7200" dirty="0">
                <a:latin typeface="Palatino" pitchFamily="2" charset="77"/>
              </a:rPr>
              <a:t>à </a:t>
            </a:r>
            <a:r>
              <a:rPr lang="fr-FR" sz="7200" dirty="0">
                <a:effectLst/>
                <a:latin typeface="Palatino" pitchFamily="2" charset="77"/>
              </a:rPr>
              <a:t>un autre groupe. </a:t>
            </a:r>
            <a:endParaRPr lang="fr-FR" sz="7200" dirty="0">
              <a:effectLst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9742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800CB7-FDF3-9F13-BDCC-47787FD9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9736" y="244602"/>
            <a:ext cx="7729728" cy="1188720"/>
          </a:xfrm>
        </p:spPr>
        <p:txBody>
          <a:bodyPr/>
          <a:lstStyle/>
          <a:p>
            <a:r>
              <a:rPr lang="fr-FR" b="1" u="sng" dirty="0"/>
              <a:t>II. APPROCHE PRATIQUE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EEFE1F-AB67-393C-983B-98F8EEF3EE00}"/>
              </a:ext>
            </a:extLst>
          </p:cNvPr>
          <p:cNvSpPr txBox="1"/>
          <p:nvPr/>
        </p:nvSpPr>
        <p:spPr>
          <a:xfrm>
            <a:off x="1405890" y="1897380"/>
            <a:ext cx="9475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/>
              <a:t>1. Le principe d’égalité des armes et du procès équitable : comprendre que toute personne a le droit à la présomption d’innocence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A941E01-C9D7-9BF1-B549-514AFF31CC28}"/>
              </a:ext>
            </a:extLst>
          </p:cNvPr>
          <p:cNvSpPr txBox="1"/>
          <p:nvPr/>
        </p:nvSpPr>
        <p:spPr>
          <a:xfrm>
            <a:off x="1363980" y="3995678"/>
            <a:ext cx="9464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-Article 66 du Statut de Rome : Présomption d’innocence</a:t>
            </a:r>
          </a:p>
          <a:p>
            <a:r>
              <a:rPr lang="fr-FR" dirty="0"/>
              <a:t>-Article 67 du Statut de Rome : Droits de l’accusé</a:t>
            </a:r>
          </a:p>
          <a:p>
            <a:endParaRPr lang="fr-FR" dirty="0"/>
          </a:p>
          <a:p>
            <a:r>
              <a:rPr lang="fr-FR" dirty="0"/>
              <a:t>1/ Prouvé coupable au-delà de tout doute raisonnable</a:t>
            </a:r>
          </a:p>
          <a:p>
            <a:r>
              <a:rPr lang="fr-FR" dirty="0"/>
              <a:t>11/ « </a:t>
            </a:r>
            <a:r>
              <a:rPr lang="fr-FR" i="1" dirty="0"/>
              <a:t>Justice must </a:t>
            </a:r>
            <a:r>
              <a:rPr lang="fr-FR" i="1" dirty="0" err="1"/>
              <a:t>be</a:t>
            </a:r>
            <a:r>
              <a:rPr lang="fr-FR" i="1" dirty="0"/>
              <a:t> </a:t>
            </a:r>
            <a:r>
              <a:rPr lang="fr-FR" i="1" dirty="0" err="1"/>
              <a:t>done</a:t>
            </a:r>
            <a:r>
              <a:rPr lang="fr-FR" i="1" dirty="0"/>
              <a:t> but must </a:t>
            </a:r>
            <a:r>
              <a:rPr lang="fr-FR" i="1" dirty="0" err="1"/>
              <a:t>also</a:t>
            </a:r>
            <a:r>
              <a:rPr lang="fr-FR" i="1" dirty="0"/>
              <a:t> </a:t>
            </a:r>
            <a:r>
              <a:rPr lang="fr-FR" i="1" dirty="0" err="1"/>
              <a:t>be</a:t>
            </a:r>
            <a:r>
              <a:rPr lang="fr-FR" i="1" dirty="0"/>
              <a:t> </a:t>
            </a:r>
            <a:r>
              <a:rPr lang="fr-FR" i="1" dirty="0" err="1"/>
              <a:t>seen</a:t>
            </a:r>
            <a:r>
              <a:rPr lang="fr-FR" i="1" dirty="0"/>
              <a:t> to </a:t>
            </a:r>
            <a:r>
              <a:rPr lang="fr-FR" i="1" dirty="0" err="1"/>
              <a:t>be</a:t>
            </a:r>
            <a:r>
              <a:rPr lang="fr-FR" i="1" dirty="0"/>
              <a:t> </a:t>
            </a:r>
            <a:r>
              <a:rPr lang="fr-FR" i="1" dirty="0" err="1"/>
              <a:t>done</a:t>
            </a:r>
            <a:r>
              <a:rPr lang="fr-FR" i="1" dirty="0"/>
              <a:t> </a:t>
            </a:r>
            <a:r>
              <a:rPr lang="fr-FR" dirty="0"/>
              <a:t>»</a:t>
            </a:r>
          </a:p>
          <a:p>
            <a:r>
              <a:rPr lang="fr-FR" dirty="0"/>
              <a:t>III/ Absence de retard excessif </a:t>
            </a:r>
          </a:p>
          <a:p>
            <a:endParaRPr lang="fr-FR" dirty="0"/>
          </a:p>
          <a:p>
            <a:r>
              <a:rPr lang="fr-FR" dirty="0"/>
              <a:t>Question la plus importante pour les victimes : Est-ce que la personne accusée, est bien la personne responsable de mes souffrances?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3320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018094-84D2-E295-4B05-822758E53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630" y="377190"/>
            <a:ext cx="8749284" cy="32597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u="sng" dirty="0"/>
              <a:t>2. La recherche de la vérité à travers les éléments de preuve: le travail de l’avocat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CD2A12-D856-BB63-81AE-6365DCF3DC64}"/>
              </a:ext>
            </a:extLst>
          </p:cNvPr>
          <p:cNvSpPr txBox="1"/>
          <p:nvPr/>
        </p:nvSpPr>
        <p:spPr>
          <a:xfrm>
            <a:off x="1303020" y="1908810"/>
            <a:ext cx="9277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1/ Tri de la preuve</a:t>
            </a:r>
          </a:p>
          <a:p>
            <a:r>
              <a:rPr lang="fr-FR" sz="2400" dirty="0"/>
              <a:t>II/ Type de preuve</a:t>
            </a:r>
          </a:p>
          <a:p>
            <a:r>
              <a:rPr lang="fr-FR" sz="2400" dirty="0"/>
              <a:t>III/ Investigations </a:t>
            </a:r>
          </a:p>
          <a:p>
            <a:r>
              <a:rPr lang="fr-FR" sz="2400" dirty="0"/>
              <a:t>IV/ Syllogisme juridique : preuve incriminante?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D06A6C-BE8B-959B-0075-FBB19F2F6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799428"/>
            <a:ext cx="3074670" cy="286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69677"/>
      </p:ext>
    </p:extLst>
  </p:cSld>
  <p:clrMapOvr>
    <a:masterClrMapping/>
  </p:clrMapOvr>
</p:sld>
</file>

<file path=ppt/theme/theme1.xml><?xml version="1.0" encoding="utf-8"?>
<a:theme xmlns:a="http://schemas.openxmlformats.org/drawingml/2006/main" name="Colis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{E9375895-9A0D-1D41-B7FE-E089E1439223}tf10001120</Template>
  <TotalTime>456</TotalTime>
  <Words>714</Words>
  <Application>Microsoft Macintosh PowerPoint</Application>
  <PresentationFormat>Grand écran</PresentationFormat>
  <Paragraphs>80</Paragraphs>
  <Slides>19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Calibri</vt:lpstr>
      <vt:lpstr>Gill Sans MT</vt:lpstr>
      <vt:lpstr>Palatino</vt:lpstr>
      <vt:lpstr>Wingdings</vt:lpstr>
      <vt:lpstr>Colis</vt:lpstr>
      <vt:lpstr>I. Approche théorique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II. APPROCHE PRATIQUE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Approche théorique </dc:title>
  <dc:creator>Microsoft Office User</dc:creator>
  <cp:lastModifiedBy>céline cancel</cp:lastModifiedBy>
  <cp:revision>14</cp:revision>
  <dcterms:created xsi:type="dcterms:W3CDTF">2023-05-08T20:51:40Z</dcterms:created>
  <dcterms:modified xsi:type="dcterms:W3CDTF">2023-05-09T23:12:49Z</dcterms:modified>
</cp:coreProperties>
</file>