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6" r:id="rId4"/>
    <p:sldId id="273" r:id="rId5"/>
    <p:sldId id="278" r:id="rId6"/>
    <p:sldId id="284" r:id="rId7"/>
    <p:sldId id="296" r:id="rId8"/>
    <p:sldId id="291" r:id="rId9"/>
    <p:sldId id="289" r:id="rId10"/>
    <p:sldId id="274" r:id="rId11"/>
    <p:sldId id="280" r:id="rId12"/>
    <p:sldId id="285" r:id="rId13"/>
    <p:sldId id="282" r:id="rId14"/>
    <p:sldId id="275" r:id="rId15"/>
    <p:sldId id="295" r:id="rId16"/>
    <p:sldId id="281" r:id="rId17"/>
    <p:sldId id="292" r:id="rId18"/>
    <p:sldId id="283" r:id="rId19"/>
    <p:sldId id="293" r:id="rId20"/>
    <p:sldId id="287" r:id="rId21"/>
    <p:sldId id="288" r:id="rId22"/>
    <p:sldId id="286" r:id="rId23"/>
    <p:sldId id="272" r:id="rId24"/>
    <p:sldId id="261" r:id="rId25"/>
    <p:sldId id="290" r:id="rId26"/>
    <p:sldId id="277" r:id="rId27"/>
    <p:sldId id="294" r:id="rId28"/>
    <p:sldId id="263" r:id="rId29"/>
  </p:sldIdLst>
  <p:sldSz cx="12192000" cy="6858000"/>
  <p:notesSz cx="9926638" cy="1435576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9A7E7B07-42E6-474B-B3B7-1E3DCBAF1AB3}" type="datetimeFigureOut">
              <a:rPr lang="es-EC" smtClean="0"/>
              <a:t>13/6/2019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0A64F1C-04E3-4F1E-8512-7339A0976B85}" type="slidenum">
              <a:rPr lang="es-EC" smtClean="0"/>
              <a:t>‹Nº›</a:t>
            </a:fld>
            <a:endParaRPr lang="es-EC"/>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740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A7E7B07-42E6-474B-B3B7-1E3DCBAF1AB3}" type="datetimeFigureOut">
              <a:rPr lang="es-EC" smtClean="0"/>
              <a:t>13/6/2019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0A64F1C-04E3-4F1E-8512-7339A0976B85}" type="slidenum">
              <a:rPr lang="es-EC" smtClean="0"/>
              <a:t>‹Nº›</a:t>
            </a:fld>
            <a:endParaRPr lang="es-EC"/>
          </a:p>
        </p:txBody>
      </p:sp>
    </p:spTree>
    <p:extLst>
      <p:ext uri="{BB962C8B-B14F-4D97-AF65-F5344CB8AC3E}">
        <p14:creationId xmlns:p14="http://schemas.microsoft.com/office/powerpoint/2010/main" val="2539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A7E7B07-42E6-474B-B3B7-1E3DCBAF1AB3}" type="datetimeFigureOut">
              <a:rPr lang="es-EC" smtClean="0"/>
              <a:t>13/6/2019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0A64F1C-04E3-4F1E-8512-7339A0976B85}" type="slidenum">
              <a:rPr lang="es-EC" smtClean="0"/>
              <a:t>‹Nº›</a:t>
            </a:fld>
            <a:endParaRPr lang="es-EC"/>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0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A7E7B07-42E6-474B-B3B7-1E3DCBAF1AB3}" type="datetimeFigureOut">
              <a:rPr lang="es-EC" smtClean="0"/>
              <a:t>13/6/2019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0A64F1C-04E3-4F1E-8512-7339A0976B85}" type="slidenum">
              <a:rPr lang="es-EC" smtClean="0"/>
              <a:t>‹Nº›</a:t>
            </a:fld>
            <a:endParaRPr lang="es-EC"/>
          </a:p>
        </p:txBody>
      </p:sp>
    </p:spTree>
    <p:extLst>
      <p:ext uri="{BB962C8B-B14F-4D97-AF65-F5344CB8AC3E}">
        <p14:creationId xmlns:p14="http://schemas.microsoft.com/office/powerpoint/2010/main" val="352535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A7E7B07-42E6-474B-B3B7-1E3DCBAF1AB3}" type="datetimeFigureOut">
              <a:rPr lang="es-EC" smtClean="0"/>
              <a:t>13/6/2019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0A64F1C-04E3-4F1E-8512-7339A0976B85}" type="slidenum">
              <a:rPr lang="es-EC" smtClean="0"/>
              <a:t>‹Nº›</a:t>
            </a:fld>
            <a:endParaRPr lang="es-EC"/>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493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A7E7B07-42E6-474B-B3B7-1E3DCBAF1AB3}" type="datetimeFigureOut">
              <a:rPr lang="es-EC" smtClean="0"/>
              <a:t>13/6/2019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0A64F1C-04E3-4F1E-8512-7339A0976B85}" type="slidenum">
              <a:rPr lang="es-EC" smtClean="0"/>
              <a:t>‹Nº›</a:t>
            </a:fld>
            <a:endParaRPr lang="es-EC"/>
          </a:p>
        </p:txBody>
      </p:sp>
    </p:spTree>
    <p:extLst>
      <p:ext uri="{BB962C8B-B14F-4D97-AF65-F5344CB8AC3E}">
        <p14:creationId xmlns:p14="http://schemas.microsoft.com/office/powerpoint/2010/main" val="117917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A7E7B07-42E6-474B-B3B7-1E3DCBAF1AB3}" type="datetimeFigureOut">
              <a:rPr lang="es-EC" smtClean="0"/>
              <a:t>13/6/2019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0A64F1C-04E3-4F1E-8512-7339A0976B85}" type="slidenum">
              <a:rPr lang="es-EC" smtClean="0"/>
              <a:t>‹Nº›</a:t>
            </a:fld>
            <a:endParaRPr lang="es-EC"/>
          </a:p>
        </p:txBody>
      </p:sp>
    </p:spTree>
    <p:extLst>
      <p:ext uri="{BB962C8B-B14F-4D97-AF65-F5344CB8AC3E}">
        <p14:creationId xmlns:p14="http://schemas.microsoft.com/office/powerpoint/2010/main" val="284897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A7E7B07-42E6-474B-B3B7-1E3DCBAF1AB3}" type="datetimeFigureOut">
              <a:rPr lang="es-EC" smtClean="0"/>
              <a:t>13/6/2019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0A64F1C-04E3-4F1E-8512-7339A0976B85}" type="slidenum">
              <a:rPr lang="es-EC" smtClean="0"/>
              <a:t>‹Nº›</a:t>
            </a:fld>
            <a:endParaRPr lang="es-EC"/>
          </a:p>
        </p:txBody>
      </p:sp>
    </p:spTree>
    <p:extLst>
      <p:ext uri="{BB962C8B-B14F-4D97-AF65-F5344CB8AC3E}">
        <p14:creationId xmlns:p14="http://schemas.microsoft.com/office/powerpoint/2010/main" val="189148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E7B07-42E6-474B-B3B7-1E3DCBAF1AB3}" type="datetimeFigureOut">
              <a:rPr lang="es-EC" smtClean="0"/>
              <a:t>13/6/2019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0A64F1C-04E3-4F1E-8512-7339A0976B85}" type="slidenum">
              <a:rPr lang="es-EC" smtClean="0"/>
              <a:t>‹Nº›</a:t>
            </a:fld>
            <a:endParaRPr lang="es-EC"/>
          </a:p>
        </p:txBody>
      </p:sp>
    </p:spTree>
    <p:extLst>
      <p:ext uri="{BB962C8B-B14F-4D97-AF65-F5344CB8AC3E}">
        <p14:creationId xmlns:p14="http://schemas.microsoft.com/office/powerpoint/2010/main" val="89085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A7E7B07-42E6-474B-B3B7-1E3DCBAF1AB3}" type="datetimeFigureOut">
              <a:rPr lang="es-EC" smtClean="0"/>
              <a:t>13/6/2019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0A64F1C-04E3-4F1E-8512-7339A0976B85}" type="slidenum">
              <a:rPr lang="es-EC" smtClean="0"/>
              <a:t>‹Nº›</a:t>
            </a:fld>
            <a:endParaRPr lang="es-EC"/>
          </a:p>
        </p:txBody>
      </p:sp>
    </p:spTree>
    <p:extLst>
      <p:ext uri="{BB962C8B-B14F-4D97-AF65-F5344CB8AC3E}">
        <p14:creationId xmlns:p14="http://schemas.microsoft.com/office/powerpoint/2010/main" val="93085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A7E7B07-42E6-474B-B3B7-1E3DCBAF1AB3}" type="datetimeFigureOut">
              <a:rPr lang="es-EC" smtClean="0"/>
              <a:t>13/6/2019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0A64F1C-04E3-4F1E-8512-7339A0976B85}" type="slidenum">
              <a:rPr lang="es-EC" smtClean="0"/>
              <a:t>‹Nº›</a:t>
            </a:fld>
            <a:endParaRPr lang="es-EC"/>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945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A7E7B07-42E6-474B-B3B7-1E3DCBAF1AB3}" type="datetimeFigureOut">
              <a:rPr lang="es-EC" smtClean="0"/>
              <a:t>13/6/2019</a:t>
            </a:fld>
            <a:endParaRPr lang="es-EC"/>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EC"/>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0A64F1C-04E3-4F1E-8512-7339A0976B85}" type="slidenum">
              <a:rPr lang="es-EC" smtClean="0"/>
              <a:t>‹Nº›</a:t>
            </a:fld>
            <a:endParaRPr lang="es-EC"/>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7407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60138"/>
            <a:ext cx="10687050" cy="1463040"/>
          </a:xfrm>
        </p:spPr>
        <p:txBody>
          <a:bodyPr/>
          <a:lstStyle/>
          <a:p>
            <a:pPr algn="ctr"/>
            <a:r>
              <a:rPr lang="es-EC" dirty="0" smtClean="0"/>
              <a:t>A.S LA CONDAMINE</a:t>
            </a:r>
            <a:br>
              <a:rPr lang="es-EC" dirty="0" smtClean="0"/>
            </a:br>
            <a:r>
              <a:rPr lang="es-EC" dirty="0" err="1" smtClean="0"/>
              <a:t>Mercredi</a:t>
            </a:r>
            <a:r>
              <a:rPr lang="es-EC" dirty="0" smtClean="0"/>
              <a:t> 12 JUIN 2019, </a:t>
            </a:r>
            <a:r>
              <a:rPr lang="es-EC" dirty="0" err="1" smtClean="0"/>
              <a:t>Assemblée</a:t>
            </a:r>
            <a:r>
              <a:rPr lang="es-EC" dirty="0" smtClean="0"/>
              <a:t> Générale</a:t>
            </a:r>
            <a:endParaRPr lang="es-EC" dirty="0"/>
          </a:p>
        </p:txBody>
      </p:sp>
      <p:pic>
        <p:nvPicPr>
          <p:cNvPr id="4" name="Espace réservé pour une image  3"/>
          <p:cNvPicPr>
            <a:picLocks noGrp="1" noChangeAspect="1"/>
          </p:cNvPicPr>
          <p:nvPr>
            <p:ph type="pic" idx="1"/>
          </p:nvPr>
        </p:nvPicPr>
        <p:blipFill>
          <a:blip r:embed="rId2">
            <a:extLst>
              <a:ext uri="{28A0092B-C50C-407E-A947-70E740481C1C}">
                <a14:useLocalDpi xmlns:a14="http://schemas.microsoft.com/office/drawing/2010/main" val="0"/>
              </a:ext>
            </a:extLst>
          </a:blip>
          <a:srcRect l="9159" r="9159"/>
          <a:stretch>
            <a:fillRect/>
          </a:stretch>
        </p:blipFill>
        <p:spPr/>
      </p:pic>
    </p:spTree>
    <p:extLst>
      <p:ext uri="{BB962C8B-B14F-4D97-AF65-F5344CB8AC3E}">
        <p14:creationId xmlns:p14="http://schemas.microsoft.com/office/powerpoint/2010/main" val="3445052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9720072" cy="829247"/>
          </a:xfrm>
        </p:spPr>
        <p:txBody>
          <a:bodyPr>
            <a:normAutofit/>
          </a:bodyPr>
          <a:lstStyle/>
          <a:p>
            <a:r>
              <a:rPr lang="es-EC" sz="4400" dirty="0" err="1" smtClean="0"/>
              <a:t>Activités</a:t>
            </a:r>
            <a:r>
              <a:rPr lang="es-EC" sz="4400" dirty="0" smtClean="0"/>
              <a:t> AS </a:t>
            </a:r>
            <a:r>
              <a:rPr lang="es-EC" sz="4400" dirty="0" err="1" smtClean="0"/>
              <a:t>Cycle</a:t>
            </a:r>
            <a:r>
              <a:rPr lang="es-EC" sz="4400" dirty="0" smtClean="0"/>
              <a:t> 4 (</a:t>
            </a:r>
            <a:r>
              <a:rPr lang="es-EC" sz="4400" dirty="0" err="1" smtClean="0"/>
              <a:t>Mercredi</a:t>
            </a:r>
            <a:r>
              <a:rPr lang="es-EC" sz="4400" dirty="0" smtClean="0"/>
              <a:t> 13h/16H)</a:t>
            </a:r>
            <a:endParaRPr lang="es-EC" sz="4400"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866358392"/>
              </p:ext>
            </p:extLst>
          </p:nvPr>
        </p:nvGraphicFramePr>
        <p:xfrm>
          <a:off x="1056640" y="1543048"/>
          <a:ext cx="9047942" cy="4112448"/>
        </p:xfrm>
        <a:graphic>
          <a:graphicData uri="http://schemas.openxmlformats.org/drawingml/2006/table">
            <a:tbl>
              <a:tblPr bandRow="1">
                <a:tableStyleId>{5C22544A-7EE6-4342-B048-85BDC9FD1C3A}</a:tableStyleId>
              </a:tblPr>
              <a:tblGrid>
                <a:gridCol w="2997200"/>
                <a:gridCol w="1838960"/>
                <a:gridCol w="1784349"/>
                <a:gridCol w="2427433"/>
              </a:tblGrid>
              <a:tr h="554802">
                <a:tc>
                  <a:txBody>
                    <a:bodyPr/>
                    <a:lstStyle/>
                    <a:p>
                      <a:pPr algn="ctr">
                        <a:lnSpc>
                          <a:spcPct val="107000"/>
                        </a:lnSpc>
                        <a:spcAft>
                          <a:spcPts val="800"/>
                        </a:spcAft>
                      </a:pPr>
                      <a:r>
                        <a:rPr lang="es-EC" sz="2400" b="1" dirty="0" err="1">
                          <a:solidFill>
                            <a:srgbClr val="FFC000"/>
                          </a:solidFill>
                          <a:effectLst/>
                        </a:rPr>
                        <a:t>Cycle</a:t>
                      </a:r>
                      <a:r>
                        <a:rPr lang="es-EC" sz="2400" b="1" dirty="0">
                          <a:solidFill>
                            <a:srgbClr val="FFC000"/>
                          </a:solidFill>
                          <a:effectLst/>
                        </a:rPr>
                        <a:t> 4</a:t>
                      </a:r>
                      <a:endParaRPr lang="fr-FR" sz="2400" b="1" dirty="0">
                        <a:solidFill>
                          <a:srgbClr val="FFC000"/>
                        </a:solidFill>
                        <a:effectLst/>
                        <a:latin typeface="Calibri" panose="020F0502020204030204" pitchFamily="34" charset="0"/>
                        <a:ea typeface="Calibri" panose="020F0502020204030204" pitchFamily="34" charset="0"/>
                      </a:endParaRPr>
                    </a:p>
                  </a:txBody>
                  <a:tcPr marL="68580" marR="68580" marT="0" marB="0"/>
                </a:tc>
                <a:tc gridSpan="2">
                  <a:txBody>
                    <a:bodyPr/>
                    <a:lstStyle/>
                    <a:p>
                      <a:pPr algn="just">
                        <a:lnSpc>
                          <a:spcPct val="107000"/>
                        </a:lnSpc>
                        <a:spcAft>
                          <a:spcPts val="800"/>
                        </a:spcAft>
                      </a:pPr>
                      <a:r>
                        <a:rPr lang="es-EC" sz="2400">
                          <a:effectLst/>
                        </a:rPr>
                        <a:t>Mercredi 13h -16h</a:t>
                      </a:r>
                      <a:endParaRPr lang="fr-FR" sz="2400">
                        <a:effectLst/>
                        <a:latin typeface="Calibri" panose="020F0502020204030204" pitchFamily="34" charset="0"/>
                        <a:ea typeface="Calibri" panose="020F0502020204030204" pitchFamily="34" charset="0"/>
                      </a:endParaRPr>
                    </a:p>
                  </a:txBody>
                  <a:tcPr marL="68580" marR="68580" marT="0" marB="0"/>
                </a:tc>
                <a:tc hMerge="1">
                  <a:txBody>
                    <a:bodyPr/>
                    <a:lstStyle/>
                    <a:p>
                      <a:endParaRPr lang="fr-FR"/>
                    </a:p>
                  </a:txBody>
                  <a:tcPr/>
                </a:tc>
                <a:tc>
                  <a:txBody>
                    <a:bodyPr/>
                    <a:lstStyle/>
                    <a:p>
                      <a:pPr algn="just">
                        <a:lnSpc>
                          <a:spcPct val="107000"/>
                        </a:lnSpc>
                        <a:spcAft>
                          <a:spcPts val="800"/>
                        </a:spcAft>
                      </a:pPr>
                      <a:r>
                        <a:rPr lang="es-EC" sz="2400">
                          <a:effectLst/>
                        </a:rPr>
                        <a:t> </a:t>
                      </a:r>
                      <a:endParaRPr lang="fr-FR" sz="2400">
                        <a:effectLst/>
                        <a:latin typeface="Calibri" panose="020F0502020204030204" pitchFamily="34" charset="0"/>
                        <a:ea typeface="Calibri" panose="020F0502020204030204" pitchFamily="34" charset="0"/>
                      </a:endParaRPr>
                    </a:p>
                  </a:txBody>
                  <a:tcPr marL="68580" marR="68580" marT="0" marB="0"/>
                </a:tc>
              </a:tr>
              <a:tr h="576203">
                <a:tc>
                  <a:txBody>
                    <a:bodyPr/>
                    <a:lstStyle/>
                    <a:p>
                      <a:pPr algn="just">
                        <a:lnSpc>
                          <a:spcPct val="107000"/>
                        </a:lnSpc>
                        <a:spcAft>
                          <a:spcPts val="800"/>
                        </a:spcAft>
                      </a:pPr>
                      <a:r>
                        <a:rPr lang="es-EC" sz="2400" dirty="0" err="1">
                          <a:effectLst/>
                        </a:rPr>
                        <a:t>Activité</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dirty="0">
                          <a:effectLst/>
                        </a:rPr>
                        <a:t>13h / 14h30</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a:effectLst/>
                        </a:rPr>
                        <a:t>14h30/16h</a:t>
                      </a:r>
                      <a:endParaRPr lang="fr-FR" sz="24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a:effectLst/>
                        </a:rPr>
                        <a:t> </a:t>
                      </a:r>
                      <a:endParaRPr lang="fr-FR" sz="2400">
                        <a:effectLst/>
                        <a:latin typeface="Calibri" panose="020F0502020204030204" pitchFamily="34" charset="0"/>
                        <a:ea typeface="Calibri" panose="020F0502020204030204" pitchFamily="34" charset="0"/>
                      </a:endParaRPr>
                    </a:p>
                  </a:txBody>
                  <a:tcPr marL="68580" marR="68580" marT="0" marB="0"/>
                </a:tc>
              </a:tr>
              <a:tr h="617361">
                <a:tc>
                  <a:txBody>
                    <a:bodyPr/>
                    <a:lstStyle/>
                    <a:p>
                      <a:pPr algn="just">
                        <a:lnSpc>
                          <a:spcPct val="107000"/>
                        </a:lnSpc>
                        <a:spcAft>
                          <a:spcPts val="800"/>
                        </a:spcAft>
                      </a:pPr>
                      <a:r>
                        <a:rPr lang="es-EC" sz="2400" dirty="0" err="1">
                          <a:effectLst/>
                        </a:rPr>
                        <a:t>Volley</a:t>
                      </a:r>
                      <a:r>
                        <a:rPr lang="es-EC" sz="2400" dirty="0">
                          <a:effectLst/>
                        </a:rPr>
                        <a:t> </a:t>
                      </a:r>
                      <a:r>
                        <a:rPr lang="es-EC" sz="2400" dirty="0" err="1">
                          <a:effectLst/>
                        </a:rPr>
                        <a:t>Ball</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a:effectLst/>
                        </a:rPr>
                        <a:t> </a:t>
                      </a:r>
                      <a:endParaRPr lang="fr-FR" sz="24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a:effectLst/>
                        </a:rPr>
                        <a:t>Mixte</a:t>
                      </a:r>
                      <a:endParaRPr lang="fr-FR" sz="24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a:effectLst/>
                        </a:rPr>
                        <a:t>Pazmiño Pablo</a:t>
                      </a:r>
                      <a:endParaRPr lang="fr-FR" sz="2400">
                        <a:effectLst/>
                        <a:latin typeface="Calibri" panose="020F0502020204030204" pitchFamily="34" charset="0"/>
                        <a:ea typeface="Calibri" panose="020F0502020204030204" pitchFamily="34" charset="0"/>
                      </a:endParaRPr>
                    </a:p>
                  </a:txBody>
                  <a:tcPr marL="68580" marR="68580" marT="0" marB="0"/>
                </a:tc>
              </a:tr>
              <a:tr h="554802">
                <a:tc>
                  <a:txBody>
                    <a:bodyPr/>
                    <a:lstStyle/>
                    <a:p>
                      <a:pPr algn="just">
                        <a:lnSpc>
                          <a:spcPct val="107000"/>
                        </a:lnSpc>
                        <a:spcAft>
                          <a:spcPts val="800"/>
                        </a:spcAft>
                      </a:pPr>
                      <a:r>
                        <a:rPr lang="es-EC" sz="2400" dirty="0" err="1">
                          <a:effectLst/>
                        </a:rPr>
                        <a:t>Escalade</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spcAft>
                          <a:spcPts val="800"/>
                        </a:spcAft>
                      </a:pPr>
                      <a:r>
                        <a:rPr lang="es-EC" sz="2400" dirty="0" err="1">
                          <a:effectLst/>
                        </a:rPr>
                        <a:t>Mixte</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spcAft>
                          <a:spcPts val="800"/>
                        </a:spcAft>
                      </a:pPr>
                      <a:r>
                        <a:rPr lang="es-EC" sz="2400">
                          <a:effectLst/>
                        </a:rPr>
                        <a:t> </a:t>
                      </a:r>
                      <a:endParaRPr lang="fr-FR" sz="24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a:effectLst/>
                        </a:rPr>
                        <a:t>VALAT Colas</a:t>
                      </a:r>
                      <a:endParaRPr lang="fr-FR" sz="2400">
                        <a:effectLst/>
                        <a:latin typeface="Calibri" panose="020F0502020204030204" pitchFamily="34" charset="0"/>
                        <a:ea typeface="Calibri" panose="020F0502020204030204" pitchFamily="34" charset="0"/>
                      </a:endParaRPr>
                    </a:p>
                  </a:txBody>
                  <a:tcPr marL="68580" marR="68580" marT="0" marB="0"/>
                </a:tc>
              </a:tr>
              <a:tr h="699676">
                <a:tc>
                  <a:txBody>
                    <a:bodyPr/>
                    <a:lstStyle/>
                    <a:p>
                      <a:pPr algn="just">
                        <a:lnSpc>
                          <a:spcPct val="107000"/>
                        </a:lnSpc>
                        <a:spcAft>
                          <a:spcPts val="800"/>
                        </a:spcAft>
                      </a:pPr>
                      <a:r>
                        <a:rPr lang="es-EC" sz="2400">
                          <a:effectLst/>
                        </a:rPr>
                        <a:t>Football</a:t>
                      </a:r>
                      <a:endParaRPr lang="fr-FR" sz="24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dirty="0" err="1">
                          <a:effectLst/>
                        </a:rPr>
                        <a:t>Filles</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spcAft>
                          <a:spcPts val="800"/>
                        </a:spcAft>
                      </a:pPr>
                      <a:r>
                        <a:rPr lang="es-EC" sz="2400">
                          <a:effectLst/>
                        </a:rPr>
                        <a:t>Garçons</a:t>
                      </a:r>
                      <a:endParaRPr lang="fr-FR" sz="24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a:effectLst/>
                        </a:rPr>
                        <a:t>PEREZ/ CUCALON </a:t>
                      </a:r>
                      <a:endParaRPr lang="fr-FR" sz="2400">
                        <a:effectLst/>
                        <a:latin typeface="Calibri" panose="020F0502020204030204" pitchFamily="34" charset="0"/>
                        <a:ea typeface="Calibri" panose="020F0502020204030204" pitchFamily="34" charset="0"/>
                      </a:endParaRPr>
                    </a:p>
                  </a:txBody>
                  <a:tcPr marL="68580" marR="68580" marT="0" marB="0"/>
                </a:tc>
              </a:tr>
              <a:tr h="554802">
                <a:tc>
                  <a:txBody>
                    <a:bodyPr/>
                    <a:lstStyle/>
                    <a:p>
                      <a:pPr algn="just">
                        <a:lnSpc>
                          <a:spcPct val="107000"/>
                        </a:lnSpc>
                        <a:spcAft>
                          <a:spcPts val="800"/>
                        </a:spcAft>
                      </a:pPr>
                      <a:r>
                        <a:rPr lang="es-EC" sz="2400">
                          <a:effectLst/>
                        </a:rPr>
                        <a:t>Basket-Ball</a:t>
                      </a:r>
                      <a:endParaRPr lang="fr-FR" sz="24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dirty="0" err="1">
                          <a:effectLst/>
                        </a:rPr>
                        <a:t>Mixte</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dirty="0">
                          <a:effectLst/>
                        </a:rPr>
                        <a:t> </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a:effectLst/>
                        </a:rPr>
                        <a:t>OTAÑEZ</a:t>
                      </a:r>
                      <a:endParaRPr lang="fr-FR" sz="2400">
                        <a:effectLst/>
                        <a:latin typeface="Calibri" panose="020F0502020204030204" pitchFamily="34" charset="0"/>
                        <a:ea typeface="Calibri" panose="020F0502020204030204" pitchFamily="34" charset="0"/>
                      </a:endParaRPr>
                    </a:p>
                  </a:txBody>
                  <a:tcPr marL="68580" marR="68580" marT="0" marB="0"/>
                </a:tc>
              </a:tr>
              <a:tr h="554802">
                <a:tc>
                  <a:txBody>
                    <a:bodyPr/>
                    <a:lstStyle/>
                    <a:p>
                      <a:pPr algn="just">
                        <a:lnSpc>
                          <a:spcPct val="107000"/>
                        </a:lnSpc>
                        <a:spcAft>
                          <a:spcPts val="800"/>
                        </a:spcAft>
                      </a:pPr>
                      <a:r>
                        <a:rPr lang="es-EC" sz="2400" dirty="0" err="1" smtClean="0">
                          <a:effectLst/>
                          <a:latin typeface="+mn-lt"/>
                          <a:ea typeface="+mn-ea"/>
                        </a:rPr>
                        <a:t>Badminton</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a:effectLst/>
                        </a:rPr>
                        <a:t>Mixte</a:t>
                      </a:r>
                      <a:endParaRPr lang="fr-FR" sz="2400">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spcAft>
                          <a:spcPts val="800"/>
                        </a:spcAft>
                      </a:pPr>
                      <a:r>
                        <a:rPr lang="es-EC" sz="2400" dirty="0">
                          <a:effectLst/>
                        </a:rPr>
                        <a:t> </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dirty="0">
                          <a:effectLst/>
                        </a:rPr>
                        <a:t>KERJEAN</a:t>
                      </a:r>
                      <a:endParaRPr lang="fr-FR" sz="2400" dirty="0">
                        <a:effectLst/>
                        <a:latin typeface="Calibri" panose="020F0502020204030204" pitchFamily="34"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57463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CYCLE 4 / activité</a:t>
            </a:r>
            <a:endParaRPr lang="fr-FR" dirty="0"/>
          </a:p>
        </p:txBody>
      </p:sp>
      <p:sp>
        <p:nvSpPr>
          <p:cNvPr id="3" name="Espace réservé du contenu 2"/>
          <p:cNvSpPr>
            <a:spLocks noGrp="1"/>
          </p:cNvSpPr>
          <p:nvPr>
            <p:ph idx="1"/>
          </p:nvPr>
        </p:nvSpPr>
        <p:spPr>
          <a:xfrm>
            <a:off x="1024128" y="1939636"/>
            <a:ext cx="9720073" cy="4369724"/>
          </a:xfrm>
        </p:spPr>
        <p:txBody>
          <a:bodyPr>
            <a:normAutofit/>
          </a:bodyPr>
          <a:lstStyle/>
          <a:p>
            <a:r>
              <a:rPr lang="fr-FR" b="1" dirty="0" smtClean="0">
                <a:solidFill>
                  <a:srgbClr val="FF0000"/>
                </a:solidFill>
              </a:rPr>
              <a:t>CYCLE 4 FOOTBALL FEMININ (Mr PEREZ)</a:t>
            </a:r>
            <a:endParaRPr lang="fr-FR" b="1" dirty="0">
              <a:solidFill>
                <a:srgbClr val="FF0000"/>
              </a:solidFill>
            </a:endParaRPr>
          </a:p>
          <a:p>
            <a:r>
              <a:rPr lang="fr-FR" dirty="0" smtClean="0"/>
              <a:t>INSCRITES:</a:t>
            </a:r>
          </a:p>
          <a:p>
            <a:r>
              <a:rPr lang="fr-FR" dirty="0" smtClean="0"/>
              <a:t>14 licenciées, 10 présentes en moyenne</a:t>
            </a:r>
          </a:p>
          <a:p>
            <a:r>
              <a:rPr lang="fr-FR" dirty="0" smtClean="0"/>
              <a:t>Matchs amicaux et participation à la COPA-IN</a:t>
            </a:r>
          </a:p>
          <a:p>
            <a:endParaRPr lang="fr-FR" dirty="0" smtClean="0"/>
          </a:p>
          <a:p>
            <a:r>
              <a:rPr lang="fr-FR" dirty="0" smtClean="0"/>
              <a:t>Formation Jeunes Officiels: 10 </a:t>
            </a:r>
            <a:r>
              <a:rPr lang="fr-FR" dirty="0"/>
              <a:t>élèves ont reçu la </a:t>
            </a:r>
            <a:r>
              <a:rPr lang="fr-FR" dirty="0" smtClean="0"/>
              <a:t>formation théorique. Bonne participation</a:t>
            </a:r>
            <a:endParaRPr lang="fr-FR" dirty="0"/>
          </a:p>
          <a:p>
            <a:r>
              <a:rPr lang="fr-FR" dirty="0"/>
              <a:t/>
            </a:r>
            <a:br>
              <a:rPr lang="fr-FR" dirty="0"/>
            </a:br>
            <a:endParaRPr lang="fr-FR" dirty="0"/>
          </a:p>
        </p:txBody>
      </p:sp>
    </p:spTree>
    <p:extLst>
      <p:ext uri="{BB962C8B-B14F-4D97-AF65-F5344CB8AC3E}">
        <p14:creationId xmlns:p14="http://schemas.microsoft.com/office/powerpoint/2010/main" val="427646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75961" y="594270"/>
            <a:ext cx="5286137" cy="935766"/>
          </a:xfrm>
        </p:spPr>
        <p:txBody>
          <a:bodyPr/>
          <a:lstStyle/>
          <a:p>
            <a:r>
              <a:rPr lang="fr-FR" dirty="0" smtClean="0"/>
              <a:t>Bilan CYCLE 4 / activité</a:t>
            </a:r>
            <a:endParaRPr lang="fr-FR" dirty="0"/>
          </a:p>
        </p:txBody>
      </p:sp>
      <p:sp>
        <p:nvSpPr>
          <p:cNvPr id="3" name="Espace réservé du contenu 2"/>
          <p:cNvSpPr>
            <a:spLocks noGrp="1"/>
          </p:cNvSpPr>
          <p:nvPr>
            <p:ph idx="1"/>
          </p:nvPr>
        </p:nvSpPr>
        <p:spPr>
          <a:xfrm>
            <a:off x="1024128" y="1665838"/>
            <a:ext cx="9720073" cy="4643522"/>
          </a:xfrm>
        </p:spPr>
        <p:txBody>
          <a:bodyPr>
            <a:normAutofit fontScale="62500" lnSpcReduction="20000"/>
          </a:bodyPr>
          <a:lstStyle/>
          <a:p>
            <a:r>
              <a:rPr lang="fr-FR" sz="3500" b="1" dirty="0" smtClean="0">
                <a:solidFill>
                  <a:srgbClr val="FF0000"/>
                </a:solidFill>
              </a:rPr>
              <a:t>CYCLE 4 FOOTBALL MASCULIN (Mr CUCALON)</a:t>
            </a:r>
            <a:endParaRPr lang="fr-FR" sz="3500" b="1" dirty="0">
              <a:solidFill>
                <a:srgbClr val="FF0000"/>
              </a:solidFill>
            </a:endParaRPr>
          </a:p>
          <a:p>
            <a:r>
              <a:rPr lang="fr-FR" sz="3600" dirty="0" smtClean="0"/>
              <a:t>INSCRITS: 11</a:t>
            </a:r>
          </a:p>
          <a:p>
            <a:pPr algn="just"/>
            <a:r>
              <a:rPr lang="es-ES" sz="3600" dirty="0" err="1"/>
              <a:t>Groupe</a:t>
            </a:r>
            <a:r>
              <a:rPr lang="es-ES" sz="3600" dirty="0"/>
              <a:t> </a:t>
            </a:r>
            <a:r>
              <a:rPr lang="es-ES" sz="3600" dirty="0" err="1"/>
              <a:t>peu</a:t>
            </a:r>
            <a:r>
              <a:rPr lang="es-ES" sz="3600" dirty="0"/>
              <a:t> </a:t>
            </a:r>
            <a:r>
              <a:rPr lang="es-ES" sz="3600" dirty="0" err="1"/>
              <a:t>nombreux</a:t>
            </a:r>
            <a:r>
              <a:rPr lang="es-ES" sz="3600" dirty="0"/>
              <a:t>, et </a:t>
            </a:r>
            <a:r>
              <a:rPr lang="es-ES" sz="3600" dirty="0" err="1"/>
              <a:t>pas</a:t>
            </a:r>
            <a:r>
              <a:rPr lang="es-ES" sz="3600" dirty="0"/>
              <a:t> </a:t>
            </a:r>
            <a:r>
              <a:rPr lang="es-ES" sz="3600" dirty="0" err="1"/>
              <a:t>toujours</a:t>
            </a:r>
            <a:r>
              <a:rPr lang="es-ES" sz="3600" dirty="0"/>
              <a:t> </a:t>
            </a:r>
            <a:r>
              <a:rPr lang="es-ES" sz="3600" dirty="0" err="1"/>
              <a:t>très</a:t>
            </a:r>
            <a:r>
              <a:rPr lang="es-ES" sz="3600" dirty="0"/>
              <a:t> motivé. Un </a:t>
            </a:r>
            <a:r>
              <a:rPr lang="es-ES" sz="3600" dirty="0" err="1"/>
              <a:t>taux</a:t>
            </a:r>
            <a:r>
              <a:rPr lang="es-ES" sz="3600" dirty="0"/>
              <a:t> de </a:t>
            </a:r>
            <a:r>
              <a:rPr lang="es-ES" sz="3600" dirty="0" err="1"/>
              <a:t>présence</a:t>
            </a:r>
            <a:r>
              <a:rPr lang="es-ES" sz="3600" dirty="0"/>
              <a:t> </a:t>
            </a:r>
            <a:r>
              <a:rPr lang="es-ES" sz="3600" dirty="0" err="1"/>
              <a:t>pas</a:t>
            </a:r>
            <a:r>
              <a:rPr lang="es-ES" sz="3600" dirty="0"/>
              <a:t> </a:t>
            </a:r>
            <a:r>
              <a:rPr lang="es-ES" sz="3600" dirty="0" err="1"/>
              <a:t>très</a:t>
            </a:r>
            <a:r>
              <a:rPr lang="es-ES" sz="3600" dirty="0"/>
              <a:t> </a:t>
            </a:r>
            <a:r>
              <a:rPr lang="es-ES" sz="3600" dirty="0" err="1"/>
              <a:t>élevé</a:t>
            </a:r>
            <a:r>
              <a:rPr lang="es-ES" sz="3600" dirty="0"/>
              <a:t>. Le </a:t>
            </a:r>
            <a:r>
              <a:rPr lang="es-ES" sz="3600" dirty="0" err="1"/>
              <a:t>groupe</a:t>
            </a:r>
            <a:r>
              <a:rPr lang="es-ES" sz="3600" dirty="0"/>
              <a:t> </a:t>
            </a:r>
            <a:r>
              <a:rPr lang="es-ES" sz="3600" dirty="0" smtClean="0"/>
              <a:t>a </a:t>
            </a:r>
            <a:r>
              <a:rPr lang="es-ES" sz="3600" dirty="0" err="1"/>
              <a:t>eu</a:t>
            </a:r>
            <a:r>
              <a:rPr lang="es-ES" sz="3600" dirty="0"/>
              <a:t> des </a:t>
            </a:r>
            <a:r>
              <a:rPr lang="es-ES" sz="3600" dirty="0" err="1"/>
              <a:t>difficultés</a:t>
            </a:r>
            <a:r>
              <a:rPr lang="es-ES" sz="3600" dirty="0"/>
              <a:t> à</a:t>
            </a:r>
            <a:r>
              <a:rPr lang="es-ES" sz="3600" dirty="0" smtClean="0"/>
              <a:t> </a:t>
            </a:r>
            <a:r>
              <a:rPr lang="es-ES" sz="3600" dirty="0" err="1"/>
              <a:t>s’entendre</a:t>
            </a:r>
            <a:r>
              <a:rPr lang="es-ES" sz="3600" dirty="0"/>
              <a:t> </a:t>
            </a:r>
            <a:r>
              <a:rPr lang="es-ES" sz="3600" dirty="0" smtClean="0"/>
              <a:t>(</a:t>
            </a:r>
            <a:r>
              <a:rPr lang="es-ES" sz="3600" dirty="0" err="1" smtClean="0"/>
              <a:t>différences</a:t>
            </a:r>
            <a:r>
              <a:rPr lang="es-ES" sz="3600" dirty="0" smtClean="0"/>
              <a:t> </a:t>
            </a:r>
            <a:r>
              <a:rPr lang="es-ES" sz="3600" dirty="0" err="1"/>
              <a:t>d'âge</a:t>
            </a:r>
            <a:r>
              <a:rPr lang="es-ES" sz="3600" dirty="0"/>
              <a:t>, </a:t>
            </a:r>
            <a:r>
              <a:rPr lang="es-ES" sz="3600" dirty="0" err="1"/>
              <a:t>maturité</a:t>
            </a:r>
            <a:r>
              <a:rPr lang="es-ES" sz="3600" dirty="0"/>
              <a:t> et </a:t>
            </a:r>
            <a:r>
              <a:rPr lang="es-ES" sz="3600" dirty="0" err="1"/>
              <a:t>parfois</a:t>
            </a:r>
            <a:r>
              <a:rPr lang="es-ES" sz="3600" dirty="0"/>
              <a:t> </a:t>
            </a:r>
            <a:r>
              <a:rPr lang="es-ES" sz="3600" dirty="0" err="1"/>
              <a:t>aussi</a:t>
            </a:r>
            <a:r>
              <a:rPr lang="es-ES" sz="3600" dirty="0"/>
              <a:t> de </a:t>
            </a:r>
            <a:r>
              <a:rPr lang="es-ES" sz="3600" dirty="0" err="1"/>
              <a:t>niveau</a:t>
            </a:r>
            <a:r>
              <a:rPr lang="es-ES" sz="3600" dirty="0"/>
              <a:t> entre les </a:t>
            </a:r>
            <a:r>
              <a:rPr lang="es-ES" sz="3600" dirty="0" err="1"/>
              <a:t>élèves</a:t>
            </a:r>
            <a:r>
              <a:rPr lang="es-ES" sz="3600" dirty="0"/>
              <a:t> de 3éme et </a:t>
            </a:r>
            <a:r>
              <a:rPr lang="es-ES" sz="3600" dirty="0" smtClean="0"/>
              <a:t>5éme)</a:t>
            </a:r>
          </a:p>
          <a:p>
            <a:pPr algn="just"/>
            <a:endParaRPr lang="es-ES" sz="3600" dirty="0"/>
          </a:p>
          <a:p>
            <a:pPr algn="just"/>
            <a:r>
              <a:rPr lang="es-ES" sz="3600" b="1" dirty="0" err="1" smtClean="0"/>
              <a:t>Bilan</a:t>
            </a:r>
            <a:r>
              <a:rPr lang="es-ES" sz="3600" b="1" dirty="0" smtClean="0"/>
              <a:t> / </a:t>
            </a:r>
            <a:r>
              <a:rPr lang="es-ES" sz="3600" b="1" dirty="0" err="1" smtClean="0"/>
              <a:t>Perspectives</a:t>
            </a:r>
            <a:r>
              <a:rPr lang="es-ES" sz="3600" b="1" dirty="0" smtClean="0"/>
              <a:t>:</a:t>
            </a:r>
          </a:p>
          <a:p>
            <a:r>
              <a:rPr lang="es-ES" sz="3600" dirty="0"/>
              <a:t>-          </a:t>
            </a:r>
            <a:r>
              <a:rPr lang="es-ES" sz="3600" dirty="0" err="1" smtClean="0"/>
              <a:t>Organiser</a:t>
            </a:r>
            <a:r>
              <a:rPr lang="es-ES" sz="3600" dirty="0" smtClean="0"/>
              <a:t> plus de </a:t>
            </a:r>
            <a:r>
              <a:rPr lang="es-ES" sz="3600" dirty="0" err="1"/>
              <a:t>matchs</a:t>
            </a:r>
            <a:r>
              <a:rPr lang="es-ES" sz="3600" dirty="0"/>
              <a:t> </a:t>
            </a:r>
            <a:r>
              <a:rPr lang="es-ES" sz="3600" dirty="0" err="1"/>
              <a:t>amicaux</a:t>
            </a:r>
            <a:r>
              <a:rPr lang="es-ES" sz="3600" dirty="0"/>
              <a:t> </a:t>
            </a:r>
            <a:endParaRPr lang="es-ES" sz="3600" dirty="0" smtClean="0"/>
          </a:p>
          <a:p>
            <a:r>
              <a:rPr lang="es-ES" sz="3600" dirty="0" smtClean="0"/>
              <a:t>-          </a:t>
            </a:r>
            <a:r>
              <a:rPr lang="es-ES" sz="3600" dirty="0"/>
              <a:t>Pas de Copa In, suite </a:t>
            </a:r>
            <a:r>
              <a:rPr lang="es-ES" sz="3600" dirty="0" err="1"/>
              <a:t>aux</a:t>
            </a:r>
            <a:r>
              <a:rPr lang="es-ES" sz="3600" dirty="0"/>
              <a:t> </a:t>
            </a:r>
            <a:r>
              <a:rPr lang="es-ES" sz="3600" dirty="0" err="1"/>
              <a:t>difficultés</a:t>
            </a:r>
            <a:r>
              <a:rPr lang="es-ES" sz="3600" dirty="0"/>
              <a:t> </a:t>
            </a:r>
            <a:r>
              <a:rPr lang="es-ES" sz="3600" dirty="0" err="1"/>
              <a:t>d’avoir</a:t>
            </a:r>
            <a:r>
              <a:rPr lang="es-ES" sz="3600" dirty="0"/>
              <a:t> une </a:t>
            </a:r>
            <a:r>
              <a:rPr lang="es-ES" sz="3600" dirty="0" err="1"/>
              <a:t>équipe</a:t>
            </a:r>
            <a:r>
              <a:rPr lang="es-ES" sz="3600" dirty="0"/>
              <a:t> Sub 14 et Sub 16 par manque </a:t>
            </a:r>
            <a:r>
              <a:rPr lang="es-ES" sz="3600" dirty="0" err="1"/>
              <a:t>d’effectif</a:t>
            </a:r>
            <a:r>
              <a:rPr lang="es-ES" sz="3600" dirty="0" smtClean="0"/>
              <a:t>.</a:t>
            </a:r>
            <a:endParaRPr lang="fr-FR" sz="3600" dirty="0"/>
          </a:p>
          <a:p>
            <a:r>
              <a:rPr lang="es-ES" sz="3600" dirty="0"/>
              <a:t>-          </a:t>
            </a:r>
            <a:r>
              <a:rPr lang="es-ES" sz="3600" dirty="0" err="1"/>
              <a:t>Motiver</a:t>
            </a:r>
            <a:r>
              <a:rPr lang="es-ES" sz="3600" dirty="0"/>
              <a:t> plus </a:t>
            </a:r>
            <a:r>
              <a:rPr lang="es-ES" sz="3600" dirty="0" err="1"/>
              <a:t>d'élèves</a:t>
            </a:r>
            <a:r>
              <a:rPr lang="es-ES" sz="3600" dirty="0"/>
              <a:t> </a:t>
            </a:r>
            <a:r>
              <a:rPr lang="es-ES" sz="3600" dirty="0" err="1"/>
              <a:t>pour</a:t>
            </a:r>
            <a:r>
              <a:rPr lang="es-ES" sz="3600" dirty="0"/>
              <a:t> </a:t>
            </a:r>
            <a:r>
              <a:rPr lang="es-ES" sz="3600" dirty="0" err="1"/>
              <a:t>avoir</a:t>
            </a:r>
            <a:r>
              <a:rPr lang="es-ES" sz="3600" dirty="0"/>
              <a:t> un </a:t>
            </a:r>
            <a:r>
              <a:rPr lang="es-ES" sz="3600" dirty="0" err="1"/>
              <a:t>effectif</a:t>
            </a:r>
            <a:r>
              <a:rPr lang="es-ES" sz="3600" dirty="0"/>
              <a:t> plus </a:t>
            </a:r>
            <a:r>
              <a:rPr lang="es-ES" sz="3600" dirty="0" err="1"/>
              <a:t>large</a:t>
            </a:r>
            <a:r>
              <a:rPr lang="es-ES" sz="3600" dirty="0"/>
              <a:t> ( 15-20 </a:t>
            </a:r>
            <a:r>
              <a:rPr lang="es-ES" sz="3600" dirty="0" err="1"/>
              <a:t>joueurs</a:t>
            </a:r>
            <a:r>
              <a:rPr lang="es-ES" sz="3600" dirty="0"/>
              <a:t> </a:t>
            </a:r>
            <a:r>
              <a:rPr lang="es-ES" sz="3600" dirty="0" err="1"/>
              <a:t>serait</a:t>
            </a:r>
            <a:r>
              <a:rPr lang="es-ES" sz="3600" dirty="0"/>
              <a:t> </a:t>
            </a:r>
            <a:r>
              <a:rPr lang="es-ES" sz="3600" dirty="0" err="1"/>
              <a:t>l’idéal</a:t>
            </a:r>
            <a:r>
              <a:rPr lang="es-ES" sz="3600" dirty="0" smtClean="0"/>
              <a:t>).</a:t>
            </a:r>
            <a:r>
              <a:rPr lang="fr-FR" dirty="0"/>
              <a:t/>
            </a:r>
            <a:br>
              <a:rPr lang="fr-FR" dirty="0"/>
            </a:br>
            <a:endParaRPr lang="fr-FR" dirty="0"/>
          </a:p>
        </p:txBody>
      </p:sp>
    </p:spTree>
    <p:extLst>
      <p:ext uri="{BB962C8B-B14F-4D97-AF65-F5344CB8AC3E}">
        <p14:creationId xmlns:p14="http://schemas.microsoft.com/office/powerpoint/2010/main" val="175540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CYCLE 4 / activité</a:t>
            </a:r>
            <a:endParaRPr lang="fr-FR" dirty="0"/>
          </a:p>
        </p:txBody>
      </p:sp>
      <p:sp>
        <p:nvSpPr>
          <p:cNvPr id="3" name="Espace réservé du contenu 2"/>
          <p:cNvSpPr>
            <a:spLocks noGrp="1"/>
          </p:cNvSpPr>
          <p:nvPr>
            <p:ph idx="1"/>
          </p:nvPr>
        </p:nvSpPr>
        <p:spPr>
          <a:xfrm>
            <a:off x="1024128" y="1939636"/>
            <a:ext cx="9720073" cy="4369724"/>
          </a:xfrm>
        </p:spPr>
        <p:txBody>
          <a:bodyPr>
            <a:normAutofit/>
          </a:bodyPr>
          <a:lstStyle/>
          <a:p>
            <a:r>
              <a:rPr lang="fr-FR" b="1" dirty="0" smtClean="0">
                <a:solidFill>
                  <a:srgbClr val="FF0000"/>
                </a:solidFill>
              </a:rPr>
              <a:t>CYCLE 4 ESCALADE (Mr VALAT, CHAMORRO)</a:t>
            </a:r>
            <a:endParaRPr lang="fr-FR" b="1" dirty="0">
              <a:solidFill>
                <a:srgbClr val="FF0000"/>
              </a:solidFill>
            </a:endParaRPr>
          </a:p>
          <a:p>
            <a:r>
              <a:rPr lang="fr-FR" dirty="0" smtClean="0"/>
              <a:t>INSCRITES:</a:t>
            </a:r>
          </a:p>
          <a:p>
            <a:r>
              <a:rPr lang="fr-FR" dirty="0" smtClean="0"/>
              <a:t>25 participants réguliers</a:t>
            </a:r>
          </a:p>
          <a:p>
            <a:endParaRPr lang="fr-FR" dirty="0"/>
          </a:p>
          <a:p>
            <a:r>
              <a:rPr lang="fr-FR" dirty="0" smtClean="0"/>
              <a:t>SORTIES et COMPETITIONS:</a:t>
            </a:r>
          </a:p>
          <a:p>
            <a:r>
              <a:rPr lang="fr-FR" dirty="0" smtClean="0"/>
              <a:t>Sortie à « Campo 4 », aux </a:t>
            </a:r>
            <a:r>
              <a:rPr lang="fr-FR" dirty="0" err="1" smtClean="0"/>
              <a:t>canteras</a:t>
            </a:r>
            <a:r>
              <a:rPr lang="fr-FR" dirty="0" smtClean="0"/>
              <a:t> (site naturel d’Escalade)</a:t>
            </a:r>
          </a:p>
          <a:p>
            <a:r>
              <a:rPr lang="fr-FR" dirty="0" smtClean="0"/>
              <a:t>Compétition organisée avec le </a:t>
            </a:r>
            <a:r>
              <a:rPr lang="fr-FR" dirty="0" err="1" smtClean="0"/>
              <a:t>colegio</a:t>
            </a:r>
            <a:r>
              <a:rPr lang="fr-FR" dirty="0" smtClean="0"/>
              <a:t> Aleman, une autre compétition en interne</a:t>
            </a:r>
            <a:r>
              <a:rPr lang="fr-FR" dirty="0"/>
              <a:t/>
            </a:r>
            <a:br>
              <a:rPr lang="fr-FR" dirty="0"/>
            </a:br>
            <a:endParaRPr lang="fr-FR" dirty="0"/>
          </a:p>
        </p:txBody>
      </p:sp>
    </p:spTree>
    <p:extLst>
      <p:ext uri="{BB962C8B-B14F-4D97-AF65-F5344CB8AC3E}">
        <p14:creationId xmlns:p14="http://schemas.microsoft.com/office/powerpoint/2010/main" val="158845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385192"/>
            <a:ext cx="9720072" cy="343472"/>
          </a:xfrm>
        </p:spPr>
        <p:txBody>
          <a:bodyPr>
            <a:normAutofit fontScale="90000"/>
          </a:bodyPr>
          <a:lstStyle/>
          <a:p>
            <a:r>
              <a:rPr lang="es-EC" sz="4400" dirty="0" err="1" smtClean="0"/>
              <a:t>Activités</a:t>
            </a:r>
            <a:r>
              <a:rPr lang="es-EC" sz="4400" dirty="0" smtClean="0"/>
              <a:t> AS </a:t>
            </a:r>
            <a:r>
              <a:rPr lang="es-EC" sz="4400" dirty="0" err="1" smtClean="0"/>
              <a:t>lycee</a:t>
            </a:r>
            <a:r>
              <a:rPr lang="es-EC" sz="4400" dirty="0" smtClean="0"/>
              <a:t> (Le </a:t>
            </a:r>
            <a:r>
              <a:rPr lang="es-EC" sz="4400" dirty="0" err="1" smtClean="0"/>
              <a:t>soir</a:t>
            </a:r>
            <a:r>
              <a:rPr lang="es-EC" sz="4400" dirty="0" smtClean="0"/>
              <a:t> en general)</a:t>
            </a:r>
            <a:endParaRPr lang="es-EC" sz="4400" dirty="0"/>
          </a:p>
        </p:txBody>
      </p:sp>
      <p:sp>
        <p:nvSpPr>
          <p:cNvPr id="6" name="Rectangle 1"/>
          <p:cNvSpPr>
            <a:spLocks noChangeArrowheads="1"/>
          </p:cNvSpPr>
          <p:nvPr/>
        </p:nvSpPr>
        <p:spPr bwMode="auto">
          <a:xfrm>
            <a:off x="1024128" y="2471737"/>
            <a:ext cx="13428334" cy="73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00088818"/>
              </p:ext>
            </p:extLst>
          </p:nvPr>
        </p:nvGraphicFramePr>
        <p:xfrm>
          <a:off x="348792" y="838985"/>
          <a:ext cx="11589208" cy="5718553"/>
        </p:xfrm>
        <a:graphic>
          <a:graphicData uri="http://schemas.openxmlformats.org/drawingml/2006/table">
            <a:tbl>
              <a:tblPr bandRow="1">
                <a:tableStyleId>{5C22544A-7EE6-4342-B048-85BDC9FD1C3A}</a:tableStyleId>
              </a:tblPr>
              <a:tblGrid>
                <a:gridCol w="3685880"/>
                <a:gridCol w="3874417"/>
                <a:gridCol w="4028911"/>
              </a:tblGrid>
              <a:tr h="369210">
                <a:tc gridSpan="3">
                  <a:txBody>
                    <a:bodyPr/>
                    <a:lstStyle/>
                    <a:p>
                      <a:pPr algn="ctr">
                        <a:lnSpc>
                          <a:spcPct val="107000"/>
                        </a:lnSpc>
                        <a:spcAft>
                          <a:spcPts val="800"/>
                        </a:spcAft>
                      </a:pPr>
                      <a:r>
                        <a:rPr lang="es-EC" sz="2200" b="1" dirty="0" err="1">
                          <a:solidFill>
                            <a:srgbClr val="FFC000"/>
                          </a:solidFill>
                          <a:effectLst/>
                        </a:rPr>
                        <a:t>Lycée</a:t>
                      </a:r>
                      <a:endParaRPr lang="fr-FR" sz="2200" b="1" dirty="0">
                        <a:solidFill>
                          <a:srgbClr val="FFC000"/>
                        </a:solidFill>
                        <a:effectLst/>
                        <a:latin typeface="Calibri" panose="020F0502020204030204" pitchFamily="34" charset="0"/>
                        <a:ea typeface="Calibri" panose="020F0502020204030204" pitchFamily="34" charset="0"/>
                      </a:endParaRPr>
                    </a:p>
                  </a:txBody>
                  <a:tcPr marL="68580" marR="68580" marT="0" marB="0"/>
                </a:tc>
                <a:tc hMerge="1">
                  <a:txBody>
                    <a:bodyPr/>
                    <a:lstStyle/>
                    <a:p>
                      <a:endParaRPr lang="fr-FR"/>
                    </a:p>
                  </a:txBody>
                  <a:tcPr/>
                </a:tc>
                <a:tc hMerge="1">
                  <a:txBody>
                    <a:bodyPr/>
                    <a:lstStyle/>
                    <a:p>
                      <a:endParaRPr lang="fr-FR"/>
                    </a:p>
                  </a:txBody>
                  <a:tcPr/>
                </a:tc>
              </a:tr>
              <a:tr h="369210">
                <a:tc>
                  <a:txBody>
                    <a:bodyPr/>
                    <a:lstStyle/>
                    <a:p>
                      <a:pPr algn="just">
                        <a:lnSpc>
                          <a:spcPct val="107000"/>
                        </a:lnSpc>
                        <a:spcAft>
                          <a:spcPts val="800"/>
                        </a:spcAft>
                      </a:pPr>
                      <a:r>
                        <a:rPr lang="es-EC" sz="2200" dirty="0" err="1">
                          <a:effectLst/>
                        </a:rPr>
                        <a:t>Activité</a:t>
                      </a:r>
                      <a:endParaRPr lang="fr-FR" sz="22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dirty="0" err="1">
                          <a:effectLst/>
                        </a:rPr>
                        <a:t>Entraînement</a:t>
                      </a:r>
                      <a:r>
                        <a:rPr lang="es-EC" sz="2200" dirty="0">
                          <a:effectLst/>
                        </a:rPr>
                        <a:t> 1</a:t>
                      </a:r>
                      <a:endParaRPr lang="fr-FR" sz="22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a:effectLst/>
                        </a:rPr>
                        <a:t>Entrainement 2</a:t>
                      </a:r>
                      <a:endParaRPr lang="fr-FR" sz="2200">
                        <a:effectLst/>
                        <a:latin typeface="Calibri" panose="020F0502020204030204" pitchFamily="34" charset="0"/>
                        <a:ea typeface="Calibri" panose="020F0502020204030204" pitchFamily="34" charset="0"/>
                      </a:endParaRPr>
                    </a:p>
                  </a:txBody>
                  <a:tcPr marL="68580" marR="68580" marT="0" marB="0"/>
                </a:tc>
              </a:tr>
              <a:tr h="369210">
                <a:tc>
                  <a:txBody>
                    <a:bodyPr/>
                    <a:lstStyle/>
                    <a:p>
                      <a:pPr algn="just">
                        <a:lnSpc>
                          <a:spcPct val="107000"/>
                        </a:lnSpc>
                        <a:spcAft>
                          <a:spcPts val="800"/>
                        </a:spcAft>
                      </a:pPr>
                      <a:r>
                        <a:rPr lang="es-EC" sz="2200" dirty="0" err="1">
                          <a:effectLst/>
                        </a:rPr>
                        <a:t>Escalade</a:t>
                      </a:r>
                      <a:endParaRPr lang="fr-FR" sz="22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dirty="0" err="1">
                          <a:effectLst/>
                        </a:rPr>
                        <a:t>Lundi</a:t>
                      </a:r>
                      <a:r>
                        <a:rPr lang="es-EC" sz="2200" dirty="0">
                          <a:effectLst/>
                        </a:rPr>
                        <a:t> 16h/18h (VALAT)</a:t>
                      </a:r>
                      <a:endParaRPr lang="fr-FR" sz="22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a:effectLst/>
                        </a:rPr>
                        <a:t> </a:t>
                      </a:r>
                      <a:endParaRPr lang="fr-FR" sz="2200">
                        <a:effectLst/>
                        <a:latin typeface="Calibri" panose="020F0502020204030204" pitchFamily="34" charset="0"/>
                        <a:ea typeface="Calibri" panose="020F0502020204030204" pitchFamily="34" charset="0"/>
                      </a:endParaRPr>
                    </a:p>
                  </a:txBody>
                  <a:tcPr marL="68580" marR="68580" marT="0" marB="0"/>
                </a:tc>
              </a:tr>
              <a:tr h="400659">
                <a:tc>
                  <a:txBody>
                    <a:bodyPr/>
                    <a:lstStyle/>
                    <a:p>
                      <a:pPr algn="just">
                        <a:lnSpc>
                          <a:spcPct val="107000"/>
                        </a:lnSpc>
                        <a:spcAft>
                          <a:spcPts val="800"/>
                        </a:spcAft>
                      </a:pPr>
                      <a:r>
                        <a:rPr lang="es-EC" sz="2200" dirty="0" err="1">
                          <a:effectLst/>
                        </a:rPr>
                        <a:t>Football</a:t>
                      </a:r>
                      <a:r>
                        <a:rPr lang="es-EC" sz="2200" dirty="0">
                          <a:effectLst/>
                        </a:rPr>
                        <a:t> </a:t>
                      </a:r>
                      <a:r>
                        <a:rPr lang="es-EC" sz="2200" dirty="0" err="1" smtClean="0">
                          <a:effectLst/>
                        </a:rPr>
                        <a:t>Masc</a:t>
                      </a:r>
                      <a:r>
                        <a:rPr lang="es-EC" sz="2200" dirty="0" smtClean="0">
                          <a:effectLst/>
                        </a:rPr>
                        <a:t> </a:t>
                      </a:r>
                      <a:r>
                        <a:rPr lang="es-EC" sz="2200" dirty="0" err="1">
                          <a:effectLst/>
                        </a:rPr>
                        <a:t>moins</a:t>
                      </a:r>
                      <a:r>
                        <a:rPr lang="es-EC" sz="2200" dirty="0">
                          <a:effectLst/>
                        </a:rPr>
                        <a:t> de 18 </a:t>
                      </a:r>
                      <a:r>
                        <a:rPr lang="es-EC" sz="2200" dirty="0" err="1">
                          <a:effectLst/>
                        </a:rPr>
                        <a:t>ans</a:t>
                      </a:r>
                      <a:endParaRPr lang="fr-FR" sz="2200" dirty="0">
                        <a:effectLst/>
                        <a:latin typeface="Calibri" panose="020F0502020204030204" pitchFamily="34" charset="0"/>
                        <a:ea typeface="Calibri" panose="020F0502020204030204" pitchFamily="34" charset="0"/>
                      </a:endParaRPr>
                    </a:p>
                  </a:txBody>
                  <a:tcPr marL="68580" marR="68580" marT="0" marB="0"/>
                </a:tc>
                <a:tc rowSpan="3">
                  <a:txBody>
                    <a:bodyPr/>
                    <a:lstStyle/>
                    <a:p>
                      <a:pPr algn="just">
                        <a:lnSpc>
                          <a:spcPct val="107000"/>
                        </a:lnSpc>
                        <a:spcAft>
                          <a:spcPts val="800"/>
                        </a:spcAft>
                      </a:pPr>
                      <a:r>
                        <a:rPr lang="es-EC" sz="2200" dirty="0" err="1">
                          <a:effectLst/>
                        </a:rPr>
                        <a:t>Lundi</a:t>
                      </a:r>
                      <a:r>
                        <a:rPr lang="es-EC" sz="2200" dirty="0">
                          <a:effectLst/>
                        </a:rPr>
                        <a:t> 16h /17h30 (PEREZ)</a:t>
                      </a:r>
                      <a:endParaRPr lang="fr-FR" sz="2200" dirty="0">
                        <a:effectLst/>
                        <a:latin typeface="Calibri" panose="020F0502020204030204" pitchFamily="34" charset="0"/>
                        <a:ea typeface="Calibri" panose="020F0502020204030204" pitchFamily="34" charset="0"/>
                      </a:endParaRPr>
                    </a:p>
                  </a:txBody>
                  <a:tcPr marL="68580" marR="68580" marT="0" marB="0"/>
                </a:tc>
                <a:tc rowSpan="2">
                  <a:txBody>
                    <a:bodyPr/>
                    <a:lstStyle/>
                    <a:p>
                      <a:pPr algn="just">
                        <a:lnSpc>
                          <a:spcPct val="107000"/>
                        </a:lnSpc>
                        <a:spcAft>
                          <a:spcPts val="800"/>
                        </a:spcAft>
                      </a:pPr>
                      <a:r>
                        <a:rPr lang="es-EC" sz="2200">
                          <a:effectLst/>
                        </a:rPr>
                        <a:t>Jeudi 16h/17h30 (PEREZ)</a:t>
                      </a:r>
                      <a:endParaRPr lang="fr-FR" sz="2200">
                        <a:effectLst/>
                      </a:endParaRPr>
                    </a:p>
                    <a:p>
                      <a:pPr algn="just">
                        <a:lnSpc>
                          <a:spcPct val="107000"/>
                        </a:lnSpc>
                        <a:spcAft>
                          <a:spcPts val="800"/>
                        </a:spcAft>
                      </a:pPr>
                      <a:r>
                        <a:rPr lang="es-EC" sz="2200">
                          <a:effectLst/>
                        </a:rPr>
                        <a:t> </a:t>
                      </a:r>
                      <a:endParaRPr lang="fr-FR" sz="2200">
                        <a:effectLst/>
                        <a:latin typeface="Calibri" panose="020F0502020204030204" pitchFamily="34" charset="0"/>
                        <a:ea typeface="Calibri" panose="020F0502020204030204" pitchFamily="34" charset="0"/>
                      </a:endParaRPr>
                    </a:p>
                  </a:txBody>
                  <a:tcPr marL="68580" marR="68580" marT="0" marB="0"/>
                </a:tc>
              </a:tr>
              <a:tr h="418491">
                <a:tc rowSpan="2">
                  <a:txBody>
                    <a:bodyPr/>
                    <a:lstStyle/>
                    <a:p>
                      <a:pPr algn="just">
                        <a:lnSpc>
                          <a:spcPct val="107000"/>
                        </a:lnSpc>
                        <a:spcAft>
                          <a:spcPts val="800"/>
                        </a:spcAft>
                      </a:pPr>
                      <a:r>
                        <a:rPr lang="es-EC" sz="2200" dirty="0" err="1">
                          <a:effectLst/>
                        </a:rPr>
                        <a:t>Football</a:t>
                      </a:r>
                      <a:r>
                        <a:rPr lang="es-EC" sz="2200" dirty="0">
                          <a:effectLst/>
                        </a:rPr>
                        <a:t> </a:t>
                      </a:r>
                      <a:r>
                        <a:rPr lang="es-EC" sz="2200" dirty="0" err="1" smtClean="0">
                          <a:effectLst/>
                        </a:rPr>
                        <a:t>Masc</a:t>
                      </a:r>
                      <a:r>
                        <a:rPr lang="es-EC" sz="2200" dirty="0" smtClean="0">
                          <a:effectLst/>
                        </a:rPr>
                        <a:t> </a:t>
                      </a:r>
                      <a:r>
                        <a:rPr lang="es-EC" sz="2200" dirty="0" err="1">
                          <a:effectLst/>
                        </a:rPr>
                        <a:t>moins</a:t>
                      </a:r>
                      <a:r>
                        <a:rPr lang="es-EC" sz="2200" dirty="0">
                          <a:effectLst/>
                        </a:rPr>
                        <a:t> de 16 </a:t>
                      </a:r>
                      <a:r>
                        <a:rPr lang="es-EC" sz="2200" dirty="0" err="1">
                          <a:effectLst/>
                        </a:rPr>
                        <a:t>ans</a:t>
                      </a:r>
                      <a:endParaRPr lang="fr-FR" sz="2200" dirty="0">
                        <a:effectLst/>
                        <a:latin typeface="Calibri" panose="020F0502020204030204" pitchFamily="34" charset="0"/>
                        <a:ea typeface="Calibri" panose="020F0502020204030204" pitchFamily="34" charset="0"/>
                      </a:endParaRPr>
                    </a:p>
                  </a:txBody>
                  <a:tcPr marL="68580" marR="68580" marT="0" marB="0"/>
                </a:tc>
                <a:tc vMerge="1">
                  <a:txBody>
                    <a:bodyPr/>
                    <a:lstStyle/>
                    <a:p>
                      <a:endParaRPr lang="fr-FR"/>
                    </a:p>
                  </a:txBody>
                  <a:tcPr/>
                </a:tc>
                <a:tc vMerge="1">
                  <a:txBody>
                    <a:bodyPr/>
                    <a:lstStyle/>
                    <a:p>
                      <a:endParaRPr lang="fr-FR"/>
                    </a:p>
                  </a:txBody>
                  <a:tcPr/>
                </a:tc>
              </a:tr>
              <a:tr h="420495">
                <a:tc vMerge="1">
                  <a:txBody>
                    <a:bodyPr/>
                    <a:lstStyle/>
                    <a:p>
                      <a:pPr algn="just">
                        <a:lnSpc>
                          <a:spcPct val="107000"/>
                        </a:lnSpc>
                        <a:spcAft>
                          <a:spcPts val="800"/>
                        </a:spcAft>
                      </a:pPr>
                      <a:endParaRPr lang="fr-FR" sz="2200" dirty="0">
                        <a:effectLst/>
                        <a:latin typeface="Calibri" panose="020F0502020204030204" pitchFamily="34" charset="0"/>
                        <a:ea typeface="Calibri" panose="020F0502020204030204" pitchFamily="34" charset="0"/>
                      </a:endParaRPr>
                    </a:p>
                  </a:txBody>
                  <a:tcPr marL="68580" marR="68580" marT="0" marB="0"/>
                </a:tc>
                <a:tc vMerge="1">
                  <a:txBody>
                    <a:bodyPr/>
                    <a:lstStyle/>
                    <a:p>
                      <a:endParaRPr lang="fr-FR"/>
                    </a:p>
                  </a:txBody>
                  <a:tcPr/>
                </a:tc>
                <a:tc>
                  <a:txBody>
                    <a:bodyPr/>
                    <a:lstStyle/>
                    <a:p>
                      <a:pPr algn="just">
                        <a:lnSpc>
                          <a:spcPct val="107000"/>
                        </a:lnSpc>
                        <a:spcAft>
                          <a:spcPts val="800"/>
                        </a:spcAft>
                      </a:pPr>
                      <a:r>
                        <a:rPr lang="es-EC" sz="2200" dirty="0" err="1">
                          <a:effectLst/>
                        </a:rPr>
                        <a:t>Mercredi</a:t>
                      </a:r>
                      <a:r>
                        <a:rPr lang="es-EC" sz="2200" dirty="0">
                          <a:effectLst/>
                        </a:rPr>
                        <a:t> 16h/17h30 </a:t>
                      </a:r>
                      <a:r>
                        <a:rPr lang="es-EC" sz="2200" dirty="0" smtClean="0">
                          <a:effectLst/>
                        </a:rPr>
                        <a:t>(CUCALON)</a:t>
                      </a:r>
                      <a:endParaRPr lang="fr-FR" sz="2200" dirty="0">
                        <a:effectLst/>
                        <a:latin typeface="Calibri" panose="020F0502020204030204" pitchFamily="34" charset="0"/>
                        <a:ea typeface="Calibri" panose="020F0502020204030204" pitchFamily="34" charset="0"/>
                      </a:endParaRPr>
                    </a:p>
                  </a:txBody>
                  <a:tcPr marL="68580" marR="68580" marT="0" marB="0"/>
                </a:tc>
              </a:tr>
              <a:tr h="377845">
                <a:tc>
                  <a:txBody>
                    <a:bodyPr/>
                    <a:lstStyle/>
                    <a:p>
                      <a:pPr algn="just">
                        <a:lnSpc>
                          <a:spcPct val="107000"/>
                        </a:lnSpc>
                        <a:spcAft>
                          <a:spcPts val="800"/>
                        </a:spcAft>
                      </a:pPr>
                      <a:r>
                        <a:rPr lang="es-EC" sz="2200" dirty="0" err="1">
                          <a:effectLst/>
                        </a:rPr>
                        <a:t>Football</a:t>
                      </a:r>
                      <a:r>
                        <a:rPr lang="es-EC" sz="2200" dirty="0">
                          <a:effectLst/>
                        </a:rPr>
                        <a:t> </a:t>
                      </a:r>
                      <a:r>
                        <a:rPr lang="es-EC" sz="2200" dirty="0" err="1">
                          <a:effectLst/>
                        </a:rPr>
                        <a:t>Féminin</a:t>
                      </a:r>
                      <a:endParaRPr lang="fr-FR" sz="22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dirty="0" err="1">
                          <a:effectLst/>
                        </a:rPr>
                        <a:t>Mardi</a:t>
                      </a:r>
                      <a:r>
                        <a:rPr lang="es-EC" sz="2200" dirty="0">
                          <a:effectLst/>
                        </a:rPr>
                        <a:t> 16h /17h30 </a:t>
                      </a:r>
                      <a:endParaRPr lang="fr-FR" sz="22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a:effectLst/>
                        </a:rPr>
                        <a:t>Jeudi 16h/17h30 (GUAMAN)</a:t>
                      </a:r>
                      <a:endParaRPr lang="fr-FR" sz="2200">
                        <a:effectLst/>
                        <a:latin typeface="Calibri" panose="020F0502020204030204" pitchFamily="34" charset="0"/>
                        <a:ea typeface="Calibri" panose="020F0502020204030204" pitchFamily="34" charset="0"/>
                      </a:endParaRPr>
                    </a:p>
                  </a:txBody>
                  <a:tcPr marL="68580" marR="68580" marT="0" marB="0"/>
                </a:tc>
              </a:tr>
              <a:tr h="422297">
                <a:tc>
                  <a:txBody>
                    <a:bodyPr/>
                    <a:lstStyle/>
                    <a:p>
                      <a:pPr algn="just">
                        <a:lnSpc>
                          <a:spcPct val="107000"/>
                        </a:lnSpc>
                        <a:spcAft>
                          <a:spcPts val="800"/>
                        </a:spcAft>
                      </a:pPr>
                      <a:r>
                        <a:rPr lang="es-EC" sz="2200">
                          <a:effectLst/>
                        </a:rPr>
                        <a:t>Volley-Ball Masculin</a:t>
                      </a:r>
                      <a:endParaRPr lang="fr-FR" sz="22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dirty="0" err="1">
                          <a:effectLst/>
                        </a:rPr>
                        <a:t>Mercredi</a:t>
                      </a:r>
                      <a:r>
                        <a:rPr lang="es-EC" sz="2200" dirty="0">
                          <a:effectLst/>
                        </a:rPr>
                        <a:t> 16h/17h30 (VALAT)</a:t>
                      </a:r>
                      <a:endParaRPr lang="fr-FR" sz="2200" dirty="0">
                        <a:effectLst/>
                        <a:latin typeface="Calibri" panose="020F0502020204030204" pitchFamily="34" charset="0"/>
                        <a:ea typeface="Calibri" panose="020F0502020204030204" pitchFamily="34" charset="0"/>
                      </a:endParaRPr>
                    </a:p>
                  </a:txBody>
                  <a:tcPr marL="68580" marR="68580" marT="0" marB="0"/>
                </a:tc>
                <a:tc rowSpan="2">
                  <a:txBody>
                    <a:bodyPr/>
                    <a:lstStyle/>
                    <a:p>
                      <a:pPr algn="just">
                        <a:lnSpc>
                          <a:spcPct val="107000"/>
                        </a:lnSpc>
                        <a:spcAft>
                          <a:spcPts val="800"/>
                        </a:spcAft>
                      </a:pPr>
                      <a:r>
                        <a:rPr lang="es-EC" sz="2200">
                          <a:effectLst/>
                        </a:rPr>
                        <a:t>Jeudi 16h/17h30 (PAZMINO)</a:t>
                      </a:r>
                      <a:endParaRPr lang="fr-FR" sz="2200">
                        <a:effectLst/>
                        <a:latin typeface="Calibri" panose="020F0502020204030204" pitchFamily="34" charset="0"/>
                        <a:ea typeface="Calibri" panose="020F0502020204030204" pitchFamily="34" charset="0"/>
                      </a:endParaRPr>
                    </a:p>
                  </a:txBody>
                  <a:tcPr marL="68580" marR="68580" marT="0" marB="0"/>
                </a:tc>
              </a:tr>
              <a:tr h="369210">
                <a:tc>
                  <a:txBody>
                    <a:bodyPr/>
                    <a:lstStyle/>
                    <a:p>
                      <a:pPr algn="just">
                        <a:lnSpc>
                          <a:spcPct val="107000"/>
                        </a:lnSpc>
                        <a:spcAft>
                          <a:spcPts val="800"/>
                        </a:spcAft>
                      </a:pPr>
                      <a:r>
                        <a:rPr lang="es-EC" sz="2200">
                          <a:effectLst/>
                        </a:rPr>
                        <a:t>Volley-Ball Féminin</a:t>
                      </a:r>
                      <a:endParaRPr lang="fr-FR" sz="22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dirty="0" err="1">
                          <a:effectLst/>
                        </a:rPr>
                        <a:t>Mardi</a:t>
                      </a:r>
                      <a:r>
                        <a:rPr lang="es-EC" sz="2200" dirty="0">
                          <a:effectLst/>
                        </a:rPr>
                        <a:t> 16h/17h30 (PAZMINO)</a:t>
                      </a:r>
                      <a:endParaRPr lang="fr-FR" sz="2200" dirty="0">
                        <a:effectLst/>
                        <a:latin typeface="Calibri" panose="020F0502020204030204" pitchFamily="34" charset="0"/>
                        <a:ea typeface="Calibri" panose="020F0502020204030204" pitchFamily="34" charset="0"/>
                      </a:endParaRPr>
                    </a:p>
                  </a:txBody>
                  <a:tcPr marL="68580" marR="68580" marT="0" marB="0"/>
                </a:tc>
                <a:tc vMerge="1">
                  <a:txBody>
                    <a:bodyPr/>
                    <a:lstStyle/>
                    <a:p>
                      <a:endParaRPr lang="fr-FR"/>
                    </a:p>
                  </a:txBody>
                  <a:tcPr/>
                </a:tc>
              </a:tr>
              <a:tr h="488976">
                <a:tc>
                  <a:txBody>
                    <a:bodyPr/>
                    <a:lstStyle/>
                    <a:p>
                      <a:pPr algn="just">
                        <a:lnSpc>
                          <a:spcPct val="107000"/>
                        </a:lnSpc>
                        <a:spcAft>
                          <a:spcPts val="800"/>
                        </a:spcAft>
                      </a:pPr>
                      <a:r>
                        <a:rPr lang="es-EC" sz="2200">
                          <a:effectLst/>
                        </a:rPr>
                        <a:t>Basket-Ball mixte</a:t>
                      </a:r>
                      <a:endParaRPr lang="fr-FR" sz="22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dirty="0" err="1">
                          <a:effectLst/>
                        </a:rPr>
                        <a:t>Lundi</a:t>
                      </a:r>
                      <a:r>
                        <a:rPr lang="es-EC" sz="2200" dirty="0">
                          <a:effectLst/>
                        </a:rPr>
                        <a:t> 16h/17h30 (OTANEZ)</a:t>
                      </a:r>
                      <a:endParaRPr lang="fr-FR" sz="22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dirty="0" err="1">
                          <a:effectLst/>
                        </a:rPr>
                        <a:t>Mercredi</a:t>
                      </a:r>
                      <a:r>
                        <a:rPr lang="es-EC" sz="2200" dirty="0">
                          <a:effectLst/>
                        </a:rPr>
                        <a:t> </a:t>
                      </a:r>
                      <a:r>
                        <a:rPr lang="es-EC" sz="2200" dirty="0" smtClean="0">
                          <a:effectLst/>
                        </a:rPr>
                        <a:t>16h/17h30</a:t>
                      </a:r>
                      <a:endParaRPr lang="fr-FR" sz="2200" dirty="0">
                        <a:effectLst/>
                        <a:latin typeface="Calibri" panose="020F0502020204030204" pitchFamily="34" charset="0"/>
                        <a:ea typeface="Calibri" panose="020F0502020204030204" pitchFamily="34" charset="0"/>
                      </a:endParaRPr>
                    </a:p>
                  </a:txBody>
                  <a:tcPr marL="68580" marR="68580" marT="0" marB="0"/>
                </a:tc>
              </a:tr>
              <a:tr h="511201">
                <a:tc>
                  <a:txBody>
                    <a:bodyPr/>
                    <a:lstStyle/>
                    <a:p>
                      <a:pPr algn="just">
                        <a:lnSpc>
                          <a:spcPct val="107000"/>
                        </a:lnSpc>
                        <a:spcAft>
                          <a:spcPts val="800"/>
                        </a:spcAft>
                      </a:pPr>
                      <a:r>
                        <a:rPr lang="es-EC" sz="2200">
                          <a:effectLst/>
                        </a:rPr>
                        <a:t>Athlétisme/Andinisme</a:t>
                      </a:r>
                      <a:endParaRPr lang="fr-FR" sz="22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dirty="0" err="1">
                          <a:effectLst/>
                        </a:rPr>
                        <a:t>Mardi</a:t>
                      </a:r>
                      <a:r>
                        <a:rPr lang="es-EC" sz="2200" dirty="0">
                          <a:effectLst/>
                        </a:rPr>
                        <a:t> 16h/17h30 (KERJEAN)</a:t>
                      </a:r>
                      <a:endParaRPr lang="fr-FR" sz="22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dirty="0" err="1">
                          <a:effectLst/>
                        </a:rPr>
                        <a:t>Sortie</a:t>
                      </a:r>
                      <a:r>
                        <a:rPr lang="es-EC" sz="2200" dirty="0">
                          <a:effectLst/>
                        </a:rPr>
                        <a:t> </a:t>
                      </a:r>
                      <a:r>
                        <a:rPr lang="es-EC" sz="2200" dirty="0" err="1">
                          <a:effectLst/>
                        </a:rPr>
                        <a:t>montagne</a:t>
                      </a:r>
                      <a:r>
                        <a:rPr lang="es-EC" sz="2200" dirty="0">
                          <a:effectLst/>
                        </a:rPr>
                        <a:t> 2x /trimestre</a:t>
                      </a:r>
                      <a:endParaRPr lang="fr-FR" sz="2200" dirty="0">
                        <a:effectLst/>
                        <a:latin typeface="Calibri" panose="020F0502020204030204" pitchFamily="34" charset="0"/>
                        <a:ea typeface="Calibri" panose="020F0502020204030204" pitchFamily="34" charset="0"/>
                      </a:endParaRPr>
                    </a:p>
                  </a:txBody>
                  <a:tcPr marL="68580" marR="68580" marT="0" marB="0"/>
                </a:tc>
              </a:tr>
              <a:tr h="356854">
                <a:tc>
                  <a:txBody>
                    <a:bodyPr/>
                    <a:lstStyle/>
                    <a:p>
                      <a:pPr algn="just">
                        <a:lnSpc>
                          <a:spcPct val="107000"/>
                        </a:lnSpc>
                        <a:spcAft>
                          <a:spcPts val="800"/>
                        </a:spcAft>
                      </a:pPr>
                      <a:r>
                        <a:rPr lang="fr-FR" sz="2200" dirty="0" smtClean="0">
                          <a:effectLst/>
                          <a:latin typeface="Calibri" panose="020F0502020204030204" pitchFamily="34" charset="0"/>
                          <a:ea typeface="Calibri" panose="020F0502020204030204" pitchFamily="34" charset="0"/>
                        </a:rPr>
                        <a:t>Badminton</a:t>
                      </a:r>
                      <a:endParaRPr lang="fr-FR" sz="2200" dirty="0">
                        <a:effectLst/>
                        <a:latin typeface="Calibri" panose="020F0502020204030204" pitchFamily="34" charset="0"/>
                        <a:ea typeface="Calibri" panose="020F0502020204030204" pitchFamily="34" charset="0"/>
                      </a:endParaRPr>
                    </a:p>
                  </a:txBody>
                  <a:tcPr marL="68580" marR="68580" marT="0" marB="0"/>
                </a:tc>
                <a:tc gridSpan="2">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EC" sz="2200" dirty="0" err="1" smtClean="0">
                          <a:effectLst/>
                        </a:rPr>
                        <a:t>Mercredi</a:t>
                      </a:r>
                      <a:r>
                        <a:rPr lang="es-EC" sz="2200" dirty="0" smtClean="0">
                          <a:effectLst/>
                        </a:rPr>
                        <a:t> 11h45/12h40 (</a:t>
                      </a:r>
                      <a:r>
                        <a:rPr lang="es-EC" sz="2200" dirty="0" err="1" smtClean="0">
                          <a:effectLst/>
                        </a:rPr>
                        <a:t>Pratique</a:t>
                      </a:r>
                      <a:r>
                        <a:rPr lang="es-EC" sz="2200" dirty="0" smtClean="0">
                          <a:effectLst/>
                        </a:rPr>
                        <a:t> libre)</a:t>
                      </a:r>
                      <a:endParaRPr lang="fr-FR" sz="2200" dirty="0">
                        <a:effectLst/>
                        <a:latin typeface="Calibri" panose="020F0502020204030204" pitchFamily="34" charset="0"/>
                        <a:ea typeface="Calibri" panose="020F0502020204030204" pitchFamily="34" charset="0"/>
                      </a:endParaRPr>
                    </a:p>
                  </a:txBody>
                  <a:tcPr marL="68580" marR="68580" marT="0" marB="0"/>
                </a:tc>
                <a:tc hMerge="1">
                  <a:txBody>
                    <a:bodyPr/>
                    <a:lstStyle/>
                    <a:p>
                      <a:pPr algn="just">
                        <a:lnSpc>
                          <a:spcPct val="107000"/>
                        </a:lnSpc>
                        <a:spcAft>
                          <a:spcPts val="800"/>
                        </a:spcAft>
                      </a:pPr>
                      <a:endParaRPr lang="fr-FR" sz="2200" dirty="0">
                        <a:effectLst/>
                        <a:latin typeface="Calibri" panose="020F0502020204030204" pitchFamily="34" charset="0"/>
                        <a:ea typeface="Calibri" panose="020F0502020204030204" pitchFamily="34" charset="0"/>
                      </a:endParaRPr>
                    </a:p>
                  </a:txBody>
                  <a:tcPr marL="68580" marR="68580" marT="0" marB="0"/>
                </a:tc>
              </a:tr>
              <a:tr h="842974">
                <a:tc>
                  <a:txBody>
                    <a:bodyPr/>
                    <a:lstStyle/>
                    <a:p>
                      <a:pPr algn="just">
                        <a:lnSpc>
                          <a:spcPct val="107000"/>
                        </a:lnSpc>
                        <a:spcAft>
                          <a:spcPts val="800"/>
                        </a:spcAft>
                      </a:pPr>
                      <a:r>
                        <a:rPr lang="es-EC" sz="2200" dirty="0" err="1">
                          <a:effectLst/>
                        </a:rPr>
                        <a:t>Musculation</a:t>
                      </a:r>
                      <a:endParaRPr lang="fr-FR" sz="2200" dirty="0">
                        <a:effectLst/>
                      </a:endParaRPr>
                    </a:p>
                    <a:p>
                      <a:pPr algn="just">
                        <a:lnSpc>
                          <a:spcPct val="107000"/>
                        </a:lnSpc>
                        <a:spcAft>
                          <a:spcPts val="800"/>
                        </a:spcAft>
                      </a:pPr>
                      <a:r>
                        <a:rPr lang="es-EC" sz="2200" dirty="0">
                          <a:effectLst/>
                        </a:rPr>
                        <a:t> </a:t>
                      </a:r>
                      <a:endParaRPr lang="fr-FR" sz="22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dirty="0" err="1">
                          <a:effectLst/>
                        </a:rPr>
                        <a:t>Lundi</a:t>
                      </a:r>
                      <a:r>
                        <a:rPr lang="es-EC" sz="2200" dirty="0">
                          <a:effectLst/>
                        </a:rPr>
                        <a:t> 11h45/12h40 </a:t>
                      </a:r>
                      <a:endParaRPr lang="fr-FR" sz="2200" dirty="0">
                        <a:effectLst/>
                      </a:endParaRPr>
                    </a:p>
                    <a:p>
                      <a:pPr algn="just">
                        <a:lnSpc>
                          <a:spcPct val="107000"/>
                        </a:lnSpc>
                        <a:spcAft>
                          <a:spcPts val="800"/>
                        </a:spcAft>
                      </a:pPr>
                      <a:r>
                        <a:rPr lang="es-EC" sz="2200" dirty="0">
                          <a:effectLst/>
                        </a:rPr>
                        <a:t>(CUCALON)</a:t>
                      </a:r>
                      <a:endParaRPr lang="fr-FR" sz="22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200" dirty="0" err="1">
                          <a:effectLst/>
                        </a:rPr>
                        <a:t>Mercredi</a:t>
                      </a:r>
                      <a:r>
                        <a:rPr lang="es-EC" sz="2200" dirty="0">
                          <a:effectLst/>
                        </a:rPr>
                        <a:t> 11h45/12h40</a:t>
                      </a:r>
                      <a:endParaRPr lang="fr-FR" sz="2200" dirty="0">
                        <a:effectLst/>
                      </a:endParaRPr>
                    </a:p>
                    <a:p>
                      <a:pPr algn="just">
                        <a:lnSpc>
                          <a:spcPct val="107000"/>
                        </a:lnSpc>
                        <a:spcAft>
                          <a:spcPts val="800"/>
                        </a:spcAft>
                      </a:pPr>
                      <a:r>
                        <a:rPr lang="es-EC" sz="2200" dirty="0" smtClean="0">
                          <a:effectLst/>
                        </a:rPr>
                        <a:t>(KERJEAN)</a:t>
                      </a:r>
                      <a:endParaRPr lang="fr-FR" sz="2200" dirty="0">
                        <a:effectLst/>
                        <a:latin typeface="Calibri" panose="020F0502020204030204" pitchFamily="34"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378985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5898" y="395093"/>
            <a:ext cx="7350328" cy="1499616"/>
          </a:xfrm>
        </p:spPr>
        <p:txBody>
          <a:bodyPr/>
          <a:lstStyle/>
          <a:p>
            <a:r>
              <a:rPr lang="fr-FR" dirty="0" smtClean="0"/>
              <a:t>Bilan Cycle 4 et LYCEE / activité</a:t>
            </a:r>
            <a:endParaRPr lang="fr-FR" dirty="0"/>
          </a:p>
        </p:txBody>
      </p:sp>
      <p:sp>
        <p:nvSpPr>
          <p:cNvPr id="3" name="Espace réservé du contenu 2"/>
          <p:cNvSpPr>
            <a:spLocks noGrp="1"/>
          </p:cNvSpPr>
          <p:nvPr>
            <p:ph idx="1"/>
          </p:nvPr>
        </p:nvSpPr>
        <p:spPr>
          <a:xfrm>
            <a:off x="9098733" y="1894709"/>
            <a:ext cx="2616452" cy="832918"/>
          </a:xfrm>
        </p:spPr>
        <p:txBody>
          <a:bodyPr>
            <a:normAutofit lnSpcReduction="10000"/>
          </a:bodyPr>
          <a:lstStyle/>
          <a:p>
            <a:r>
              <a:rPr lang="fr-FR" b="1" dirty="0" smtClean="0">
                <a:solidFill>
                  <a:srgbClr val="FF0000"/>
                </a:solidFill>
              </a:rPr>
              <a:t>LYCEE BASKET</a:t>
            </a:r>
          </a:p>
          <a:p>
            <a:r>
              <a:rPr lang="fr-FR" b="1" dirty="0" smtClean="0">
                <a:solidFill>
                  <a:srgbClr val="FF0000"/>
                </a:solidFill>
              </a:rPr>
              <a:t>Mme OTANEZ</a:t>
            </a:r>
            <a:endParaRPr lang="fr-FR" b="1" dirty="0">
              <a:solidFill>
                <a:srgbClr val="FF000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810" y="3223034"/>
            <a:ext cx="5491053" cy="2668308"/>
          </a:xfrm>
          <a:prstGeom prst="rect">
            <a:avLst/>
          </a:prstGeom>
        </p:spPr>
      </p:pic>
      <p:sp>
        <p:nvSpPr>
          <p:cNvPr id="4" name="ZoneTexte 3"/>
          <p:cNvSpPr txBox="1"/>
          <p:nvPr/>
        </p:nvSpPr>
        <p:spPr>
          <a:xfrm>
            <a:off x="388121" y="2000816"/>
            <a:ext cx="5958358" cy="4616648"/>
          </a:xfrm>
          <a:prstGeom prst="rect">
            <a:avLst/>
          </a:prstGeom>
          <a:noFill/>
        </p:spPr>
        <p:txBody>
          <a:bodyPr wrap="square" rtlCol="0">
            <a:spAutoFit/>
          </a:bodyPr>
          <a:lstStyle/>
          <a:p>
            <a:r>
              <a:rPr lang="es-ES" b="1" dirty="0" smtClean="0"/>
              <a:t>Inscritos </a:t>
            </a:r>
            <a:r>
              <a:rPr lang="es-ES" b="1" dirty="0"/>
              <a:t>(17) categorías sub 12 y sub 14 </a:t>
            </a:r>
            <a:endParaRPr lang="fr-FR" b="1" dirty="0"/>
          </a:p>
          <a:p>
            <a:r>
              <a:rPr lang="es-ES" b="1" dirty="0"/>
              <a:t>Inscritos (12) categorías sub 16 y sub 18</a:t>
            </a:r>
            <a:endParaRPr lang="fr-FR" b="1" dirty="0"/>
          </a:p>
          <a:p>
            <a:r>
              <a:rPr lang="es-ES" dirty="0"/>
              <a:t> </a:t>
            </a:r>
            <a:r>
              <a:rPr lang="es-ES" sz="1600" dirty="0" smtClean="0"/>
              <a:t>Entrenamientos </a:t>
            </a:r>
            <a:r>
              <a:rPr lang="es-ES" sz="1600" dirty="0"/>
              <a:t>que se han realizado con mucho dinamismo sobre todo poniendo énfasis en priorizar varios fundamentos técnicos y tácticos desde cómo hacer un lanzamiento al aro utilizando fundamento de tiro.</a:t>
            </a:r>
            <a:endParaRPr lang="fr-FR" sz="1600" dirty="0"/>
          </a:p>
          <a:p>
            <a:pPr algn="just"/>
            <a:r>
              <a:rPr lang="es-ES" sz="1600" b="1" dirty="0"/>
              <a:t>Puntos positivos:</a:t>
            </a:r>
            <a:endParaRPr lang="fr-FR" sz="1600" dirty="0"/>
          </a:p>
          <a:p>
            <a:pPr algn="just"/>
            <a:r>
              <a:rPr lang="es-ES" sz="1600" dirty="0"/>
              <a:t>Todas las categorías han tenido un proceso de aprendizaje positivo y se ha visto reflejado en los entrenamientos semanales han jugado 4 cuartos de 10 minutos de forma continua es decir actualmente gozan de una buena condición física.</a:t>
            </a:r>
            <a:endParaRPr lang="fr-FR" sz="1600" dirty="0"/>
          </a:p>
          <a:p>
            <a:pPr algn="just"/>
            <a:r>
              <a:rPr lang="es-ES" sz="1600" b="1" dirty="0"/>
              <a:t>Encuentros deportivos:</a:t>
            </a:r>
            <a:endParaRPr lang="fr-FR" sz="1600" dirty="0"/>
          </a:p>
          <a:p>
            <a:pPr algn="just"/>
            <a:r>
              <a:rPr lang="es-ES" sz="1600" dirty="0"/>
              <a:t>Con las categorías sub12 y 14 jugamos un partido amistoso con el colegio Técnico Don Bosco.</a:t>
            </a:r>
            <a:endParaRPr lang="fr-FR" sz="1600" dirty="0"/>
          </a:p>
          <a:p>
            <a:pPr algn="just"/>
            <a:r>
              <a:rPr lang="es-ES" sz="1600" dirty="0"/>
              <a:t>Con las categorías sub 16 y sub 18 se conformó una sola categoría sub 18 con esta tuvimos varios encuentros amistosos uno de ellos fue con el Colegio Juan Montalvo.</a:t>
            </a:r>
            <a:endParaRPr lang="fr-FR" sz="1600" dirty="0"/>
          </a:p>
          <a:p>
            <a:pPr algn="just"/>
            <a:r>
              <a:rPr lang="es-ES" sz="1600" dirty="0"/>
              <a:t>A principios del mes de mayo iniciamos la COPA IN obteniendo el tercer lugar</a:t>
            </a:r>
            <a:r>
              <a:rPr lang="es-ES" sz="1600" dirty="0" smtClean="0"/>
              <a:t>.</a:t>
            </a:r>
            <a:r>
              <a:rPr lang="es-ES" sz="1600" dirty="0"/>
              <a:t> </a:t>
            </a:r>
            <a:endParaRPr lang="fr-FR" sz="1600" dirty="0"/>
          </a:p>
        </p:txBody>
      </p:sp>
    </p:spTree>
    <p:extLst>
      <p:ext uri="{BB962C8B-B14F-4D97-AF65-F5344CB8AC3E}">
        <p14:creationId xmlns:p14="http://schemas.microsoft.com/office/powerpoint/2010/main" val="106282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0754" y="516048"/>
            <a:ext cx="5711650" cy="1499616"/>
          </a:xfrm>
        </p:spPr>
        <p:txBody>
          <a:bodyPr/>
          <a:lstStyle/>
          <a:p>
            <a:r>
              <a:rPr lang="fr-FR" dirty="0" smtClean="0"/>
              <a:t>Bilan LYCEE / activité</a:t>
            </a:r>
            <a:endParaRPr lang="fr-FR" dirty="0"/>
          </a:p>
        </p:txBody>
      </p:sp>
      <p:sp>
        <p:nvSpPr>
          <p:cNvPr id="3" name="Espace réservé du contenu 2"/>
          <p:cNvSpPr>
            <a:spLocks noGrp="1"/>
          </p:cNvSpPr>
          <p:nvPr>
            <p:ph idx="1"/>
          </p:nvPr>
        </p:nvSpPr>
        <p:spPr>
          <a:xfrm>
            <a:off x="6120144" y="516047"/>
            <a:ext cx="5975286" cy="6102035"/>
          </a:xfrm>
        </p:spPr>
        <p:txBody>
          <a:bodyPr>
            <a:normAutofit fontScale="85000" lnSpcReduction="20000"/>
          </a:bodyPr>
          <a:lstStyle/>
          <a:p>
            <a:r>
              <a:rPr lang="fr-FR" b="1" dirty="0" smtClean="0">
                <a:solidFill>
                  <a:srgbClr val="FF0000"/>
                </a:solidFill>
              </a:rPr>
              <a:t>LYCEE FOOTBALL FEMININ (Moins de 18 ans)</a:t>
            </a:r>
          </a:p>
          <a:p>
            <a:r>
              <a:rPr lang="fr-FR" b="1" dirty="0" smtClean="0">
                <a:solidFill>
                  <a:srgbClr val="FF0000"/>
                </a:solidFill>
              </a:rPr>
              <a:t>Mr GUAMAN</a:t>
            </a:r>
            <a:endParaRPr lang="fr-FR" b="1" dirty="0">
              <a:solidFill>
                <a:srgbClr val="FF0000"/>
              </a:solidFill>
            </a:endParaRPr>
          </a:p>
          <a:p>
            <a:r>
              <a:rPr lang="fr-FR" b="1" dirty="0" err="1" smtClean="0"/>
              <a:t>Resultados</a:t>
            </a:r>
            <a:r>
              <a:rPr lang="fr-FR" b="1" dirty="0" smtClean="0"/>
              <a:t>:</a:t>
            </a:r>
          </a:p>
          <a:p>
            <a:pPr algn="just"/>
            <a:r>
              <a:rPr lang="es-EC" dirty="0"/>
              <a:t>Torneo de Fútbol femenino “Copa IN”, en la categoría sub 18. Dicho Torneo incluye a equipos de colegios particulares: 1º </a:t>
            </a:r>
            <a:r>
              <a:rPr lang="es-EC" dirty="0" err="1"/>
              <a:t>Pachamama</a:t>
            </a:r>
            <a:r>
              <a:rPr lang="es-EC" dirty="0"/>
              <a:t> 2º </a:t>
            </a:r>
            <a:r>
              <a:rPr lang="es-EC" dirty="0" err="1"/>
              <a:t>Sek</a:t>
            </a:r>
            <a:r>
              <a:rPr lang="es-EC" dirty="0"/>
              <a:t> 3º </a:t>
            </a:r>
            <a:r>
              <a:rPr lang="es-EC" dirty="0" err="1"/>
              <a:t>Condamine</a:t>
            </a:r>
            <a:r>
              <a:rPr lang="es-EC" dirty="0"/>
              <a:t>.</a:t>
            </a:r>
            <a:endParaRPr lang="fr-FR" dirty="0"/>
          </a:p>
          <a:p>
            <a:pPr algn="just"/>
            <a:r>
              <a:rPr lang="es-EC" dirty="0"/>
              <a:t>Copa Femenina 2019 “Jornadas internacionales: El futbol para todas”. Dicho copa incluye a equipos: de “cooperación internacional” compuesto por miembros del cuerpo diplomático en Quito, de “internacional” compuestos por expatriados, voluntarios internacionales, de la Secretaría del Deporte del Ecuador y 4 Equipos locales de nivel amateur, jóvenes ecuatorianas. 1º Selección ligas barriales 2º Secretaria del deporte Imbabura 3º </a:t>
            </a:r>
            <a:r>
              <a:rPr lang="es-EC" dirty="0" err="1"/>
              <a:t>Condamine</a:t>
            </a:r>
            <a:r>
              <a:rPr lang="es-EC" dirty="0"/>
              <a:t>. </a:t>
            </a:r>
            <a:endParaRPr lang="fr-FR" dirty="0"/>
          </a:p>
          <a:p>
            <a:pPr algn="just"/>
            <a:r>
              <a:rPr lang="es-EC" b="1" dirty="0" smtClean="0"/>
              <a:t>Objetivos cumplidos:</a:t>
            </a:r>
            <a:endParaRPr lang="fr-FR" dirty="0"/>
          </a:p>
          <a:p>
            <a:pPr algn="just"/>
            <a:r>
              <a:rPr lang="es-EC" dirty="0"/>
              <a:t>Durante el presente año se ha cumplido el objetivo de mejorar sustancialmente los resultados obtenidos en los años anteriores. Sin embargo, debe considerarse qué el principal logro de este año del equipo radica en haber hecho una buena presentación en el BAC de fútbol vs escuela de futbol “Graf”. La </a:t>
            </a:r>
            <a:r>
              <a:rPr lang="es-EC" dirty="0" err="1"/>
              <a:t>Condamine</a:t>
            </a:r>
            <a:r>
              <a:rPr lang="es-EC" dirty="0"/>
              <a:t> actualmente es un equipo competitivo en la “copa IN” y “la copa femenina” los cuales se disputó de igual a igual contra cualquier otro Club.</a:t>
            </a:r>
            <a:endParaRPr lang="fr-FR" dirty="0"/>
          </a:p>
          <a:p>
            <a:endParaRPr lang="fr-FR" b="1" dirty="0" smtClean="0"/>
          </a:p>
          <a:p>
            <a:endParaRPr lang="fr-FR" b="1" dirty="0"/>
          </a:p>
          <a:p>
            <a:endParaRPr lang="fr-FR" dirty="0"/>
          </a:p>
        </p:txBody>
      </p:sp>
      <p:pic>
        <p:nvPicPr>
          <p:cNvPr id="8" name="Imagen 2"/>
          <p:cNvPicPr/>
          <p:nvPr/>
        </p:nvPicPr>
        <p:blipFill rotWithShape="1">
          <a:blip r:embed="rId2"/>
          <a:srcRect l="25397" t="21321" r="25397" b="14716"/>
          <a:stretch/>
        </p:blipFill>
        <p:spPr bwMode="auto">
          <a:xfrm>
            <a:off x="505202" y="2015664"/>
            <a:ext cx="3486150" cy="2548890"/>
          </a:xfrm>
          <a:prstGeom prst="rect">
            <a:avLst/>
          </a:prstGeom>
          <a:ln>
            <a:noFill/>
          </a:ln>
          <a:extLst>
            <a:ext uri="{53640926-AAD7-44D8-BBD7-CCE9431645EC}">
              <a14:shadowObscured xmlns:a14="http://schemas.microsoft.com/office/drawing/2010/main"/>
            </a:ext>
          </a:extLst>
        </p:spPr>
      </p:pic>
      <p:pic>
        <p:nvPicPr>
          <p:cNvPr id="9" name="Imagen 1"/>
          <p:cNvPicPr/>
          <p:nvPr/>
        </p:nvPicPr>
        <p:blipFill rotWithShape="1">
          <a:blip r:embed="rId3"/>
          <a:srcRect l="12875" t="12542" r="10758" b="44816"/>
          <a:stretch/>
        </p:blipFill>
        <p:spPr bwMode="auto">
          <a:xfrm>
            <a:off x="505202" y="4838118"/>
            <a:ext cx="5267325" cy="1654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324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LYCEE / activité</a:t>
            </a:r>
            <a:endParaRPr lang="fr-FR" dirty="0"/>
          </a:p>
        </p:txBody>
      </p:sp>
      <p:sp>
        <p:nvSpPr>
          <p:cNvPr id="3" name="Espace réservé du contenu 2"/>
          <p:cNvSpPr>
            <a:spLocks noGrp="1"/>
          </p:cNvSpPr>
          <p:nvPr>
            <p:ph idx="1"/>
          </p:nvPr>
        </p:nvSpPr>
        <p:spPr>
          <a:xfrm>
            <a:off x="6799152" y="516048"/>
            <a:ext cx="5323438" cy="5785164"/>
          </a:xfrm>
        </p:spPr>
        <p:txBody>
          <a:bodyPr>
            <a:normAutofit fontScale="92500" lnSpcReduction="10000"/>
          </a:bodyPr>
          <a:lstStyle/>
          <a:p>
            <a:r>
              <a:rPr lang="fr-FR" b="1" dirty="0" smtClean="0">
                <a:solidFill>
                  <a:srgbClr val="FF0000"/>
                </a:solidFill>
              </a:rPr>
              <a:t>LYCEE FOOTBALL MASCULIN (Moins de 18 ans)</a:t>
            </a:r>
          </a:p>
          <a:p>
            <a:r>
              <a:rPr lang="fr-FR" b="1" dirty="0" smtClean="0">
                <a:solidFill>
                  <a:srgbClr val="FF0000"/>
                </a:solidFill>
              </a:rPr>
              <a:t>MR PEREZ et Mr CUCALON</a:t>
            </a:r>
            <a:endParaRPr lang="fr-FR" b="1" dirty="0">
              <a:solidFill>
                <a:srgbClr val="FF0000"/>
              </a:solidFill>
            </a:endParaRPr>
          </a:p>
          <a:p>
            <a:r>
              <a:rPr lang="fr-FR" dirty="0" smtClean="0"/>
              <a:t>INSCRITS: 23</a:t>
            </a:r>
            <a:r>
              <a:rPr lang="fr-FR" dirty="0"/>
              <a:t>, </a:t>
            </a:r>
            <a:r>
              <a:rPr lang="fr-FR" dirty="0" smtClean="0"/>
              <a:t> 12 participants en moyenne (Désertion des Terminales, peu de 2</a:t>
            </a:r>
            <a:r>
              <a:rPr lang="fr-FR" baseline="30000" dirty="0" smtClean="0"/>
              <a:t>nde</a:t>
            </a:r>
            <a:r>
              <a:rPr lang="fr-FR" dirty="0" smtClean="0"/>
              <a:t>. Participation irrégulière en générale, les différents échanges et voyage en France n’aidant pas à la régularité dans la présence)</a:t>
            </a:r>
            <a:endParaRPr lang="fr-FR" dirty="0"/>
          </a:p>
          <a:p>
            <a:r>
              <a:rPr lang="fr-FR" dirty="0" err="1"/>
              <a:t>Copa</a:t>
            </a:r>
            <a:r>
              <a:rPr lang="fr-FR" dirty="0"/>
              <a:t> </a:t>
            </a:r>
            <a:r>
              <a:rPr lang="fr-FR" dirty="0" smtClean="0"/>
              <a:t>In (Novembre 2018): résultats satisfaisants</a:t>
            </a:r>
          </a:p>
          <a:p>
            <a:r>
              <a:rPr lang="fr-FR" dirty="0" smtClean="0"/>
              <a:t>Tournoi </a:t>
            </a:r>
            <a:r>
              <a:rPr lang="fr-FR" dirty="0"/>
              <a:t>Université </a:t>
            </a:r>
            <a:r>
              <a:rPr lang="fr-FR" dirty="0" smtClean="0"/>
              <a:t>SEK </a:t>
            </a:r>
            <a:r>
              <a:rPr lang="fr-FR" dirty="0"/>
              <a:t>(6 ou </a:t>
            </a:r>
            <a:r>
              <a:rPr lang="fr-FR" dirty="0" smtClean="0"/>
              <a:t>7samedis, de Janvier à Avril): </a:t>
            </a:r>
            <a:r>
              <a:rPr lang="es-ES" dirty="0" err="1" smtClean="0"/>
              <a:t>malgré</a:t>
            </a:r>
            <a:r>
              <a:rPr lang="es-ES" dirty="0" smtClean="0"/>
              <a:t> </a:t>
            </a:r>
            <a:r>
              <a:rPr lang="es-ES" dirty="0"/>
              <a:t>le </a:t>
            </a:r>
            <a:r>
              <a:rPr lang="es-ES" dirty="0" err="1"/>
              <a:t>fait</a:t>
            </a:r>
            <a:r>
              <a:rPr lang="es-ES" dirty="0"/>
              <a:t> de </a:t>
            </a:r>
            <a:r>
              <a:rPr lang="es-ES" dirty="0" err="1"/>
              <a:t>ne</a:t>
            </a:r>
            <a:r>
              <a:rPr lang="es-ES" dirty="0"/>
              <a:t> </a:t>
            </a:r>
            <a:r>
              <a:rPr lang="es-ES" dirty="0" err="1"/>
              <a:t>pas</a:t>
            </a:r>
            <a:r>
              <a:rPr lang="es-ES" dirty="0"/>
              <a:t> </a:t>
            </a:r>
            <a:r>
              <a:rPr lang="es-ES" dirty="0" err="1"/>
              <a:t>avoir</a:t>
            </a:r>
            <a:r>
              <a:rPr lang="es-ES" dirty="0"/>
              <a:t> </a:t>
            </a:r>
            <a:r>
              <a:rPr lang="es-ES" dirty="0" err="1" smtClean="0"/>
              <a:t>obtenu</a:t>
            </a:r>
            <a:r>
              <a:rPr lang="es-ES" dirty="0" smtClean="0"/>
              <a:t> </a:t>
            </a:r>
            <a:r>
              <a:rPr lang="es-ES" dirty="0"/>
              <a:t>la </a:t>
            </a:r>
            <a:r>
              <a:rPr lang="es-ES" dirty="0" err="1"/>
              <a:t>qualification</a:t>
            </a:r>
            <a:r>
              <a:rPr lang="es-ES" dirty="0"/>
              <a:t> </a:t>
            </a:r>
            <a:r>
              <a:rPr lang="es-ES" dirty="0" err="1"/>
              <a:t>aux</a:t>
            </a:r>
            <a:r>
              <a:rPr lang="es-ES" dirty="0"/>
              <a:t> </a:t>
            </a:r>
            <a:r>
              <a:rPr lang="es-ES" dirty="0" err="1"/>
              <a:t>phases</a:t>
            </a:r>
            <a:r>
              <a:rPr lang="es-ES" dirty="0"/>
              <a:t> finales, </a:t>
            </a:r>
            <a:r>
              <a:rPr lang="es-ES" dirty="0" err="1"/>
              <a:t>ils</a:t>
            </a:r>
            <a:r>
              <a:rPr lang="es-ES" dirty="0"/>
              <a:t> </a:t>
            </a:r>
            <a:r>
              <a:rPr lang="es-ES" dirty="0" err="1"/>
              <a:t>ont</a:t>
            </a:r>
            <a:r>
              <a:rPr lang="es-ES" dirty="0"/>
              <a:t> </a:t>
            </a:r>
            <a:r>
              <a:rPr lang="es-ES" dirty="0" err="1"/>
              <a:t>réussi</a:t>
            </a:r>
            <a:r>
              <a:rPr lang="es-ES" dirty="0"/>
              <a:t> </a:t>
            </a:r>
            <a:r>
              <a:rPr lang="es-ES" dirty="0" smtClean="0"/>
              <a:t>de </a:t>
            </a:r>
            <a:r>
              <a:rPr lang="es-ES" dirty="0" err="1"/>
              <a:t>belles</a:t>
            </a:r>
            <a:r>
              <a:rPr lang="es-ES" dirty="0"/>
              <a:t> performances </a:t>
            </a:r>
            <a:r>
              <a:rPr lang="es-ES" dirty="0" err="1"/>
              <a:t>dans</a:t>
            </a:r>
            <a:r>
              <a:rPr lang="es-ES" dirty="0"/>
              <a:t> un </a:t>
            </a:r>
            <a:r>
              <a:rPr lang="es-ES" dirty="0" err="1"/>
              <a:t>groupe</a:t>
            </a:r>
            <a:r>
              <a:rPr lang="es-ES" dirty="0"/>
              <a:t> de </a:t>
            </a:r>
            <a:r>
              <a:rPr lang="es-ES" dirty="0" err="1"/>
              <a:t>niveau</a:t>
            </a:r>
            <a:r>
              <a:rPr lang="es-ES" dirty="0"/>
              <a:t> relevé, </a:t>
            </a:r>
            <a:r>
              <a:rPr lang="es-ES" dirty="0" err="1"/>
              <a:t>face</a:t>
            </a:r>
            <a:r>
              <a:rPr lang="es-ES" dirty="0"/>
              <a:t> à des </a:t>
            </a:r>
            <a:r>
              <a:rPr lang="es-ES" dirty="0" err="1"/>
              <a:t>joueurs</a:t>
            </a:r>
            <a:r>
              <a:rPr lang="es-ES" dirty="0"/>
              <a:t> plus </a:t>
            </a:r>
            <a:r>
              <a:rPr lang="es-ES" dirty="0" err="1"/>
              <a:t>âgés</a:t>
            </a:r>
            <a:r>
              <a:rPr lang="es-ES" dirty="0"/>
              <a:t> et </a:t>
            </a:r>
            <a:r>
              <a:rPr lang="es-ES" dirty="0" err="1" smtClean="0"/>
              <a:t>expérimentés</a:t>
            </a:r>
            <a:r>
              <a:rPr lang="es-ES" dirty="0"/>
              <a:t>.</a:t>
            </a:r>
            <a:endParaRPr lang="fr-FR" dirty="0"/>
          </a:p>
          <a:p>
            <a:r>
              <a:rPr lang="fr-FR" dirty="0" err="1" smtClean="0"/>
              <a:t>Torneo</a:t>
            </a:r>
            <a:r>
              <a:rPr lang="fr-FR" dirty="0" smtClean="0"/>
              <a:t> </a:t>
            </a:r>
            <a:r>
              <a:rPr lang="fr-FR" dirty="0"/>
              <a:t>ex-</a:t>
            </a:r>
            <a:r>
              <a:rPr lang="fr-FR" dirty="0" err="1"/>
              <a:t>alumnos</a:t>
            </a:r>
            <a:r>
              <a:rPr lang="fr-FR" dirty="0"/>
              <a:t> (2 samedis</a:t>
            </a:r>
            <a:r>
              <a:rPr lang="fr-FR" dirty="0" smtClean="0"/>
              <a:t>) et matchs </a:t>
            </a:r>
            <a:r>
              <a:rPr lang="fr-FR" dirty="0"/>
              <a:t>amicaux </a:t>
            </a:r>
          </a:p>
          <a:p>
            <a:r>
              <a:rPr lang="fr-FR" dirty="0" smtClean="0"/>
              <a:t>Jeunes officiels: 6 </a:t>
            </a:r>
            <a:r>
              <a:rPr lang="fr-FR" dirty="0"/>
              <a:t>élèves ont reçu la formation mais un seul a fait la pratique</a:t>
            </a:r>
            <a:r>
              <a:rPr lang="fr-FR" dirty="0" smtClean="0"/>
              <a:t>.</a:t>
            </a:r>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423" t="38875"/>
          <a:stretch/>
        </p:blipFill>
        <p:spPr>
          <a:xfrm>
            <a:off x="190123" y="2572904"/>
            <a:ext cx="6394663" cy="3240235"/>
          </a:xfrm>
          <a:prstGeom prst="rect">
            <a:avLst/>
          </a:prstGeom>
        </p:spPr>
      </p:pic>
    </p:spTree>
    <p:extLst>
      <p:ext uri="{BB962C8B-B14F-4D97-AF65-F5344CB8AC3E}">
        <p14:creationId xmlns:p14="http://schemas.microsoft.com/office/powerpoint/2010/main" val="386775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9" y="315332"/>
            <a:ext cx="3946225" cy="1499616"/>
          </a:xfrm>
        </p:spPr>
        <p:txBody>
          <a:bodyPr/>
          <a:lstStyle/>
          <a:p>
            <a:r>
              <a:rPr lang="fr-FR" dirty="0" smtClean="0"/>
              <a:t>Bilan LYCEE / activité</a:t>
            </a:r>
            <a:endParaRPr lang="fr-FR" dirty="0"/>
          </a:p>
        </p:txBody>
      </p:sp>
      <p:sp>
        <p:nvSpPr>
          <p:cNvPr id="3" name="Espace réservé du contenu 2"/>
          <p:cNvSpPr>
            <a:spLocks noGrp="1"/>
          </p:cNvSpPr>
          <p:nvPr>
            <p:ph idx="1"/>
          </p:nvPr>
        </p:nvSpPr>
        <p:spPr>
          <a:xfrm>
            <a:off x="1024129" y="1939636"/>
            <a:ext cx="3946224" cy="4369724"/>
          </a:xfrm>
        </p:spPr>
        <p:txBody>
          <a:bodyPr>
            <a:normAutofit lnSpcReduction="10000"/>
          </a:bodyPr>
          <a:lstStyle/>
          <a:p>
            <a:r>
              <a:rPr lang="fr-FR" b="1" dirty="0" smtClean="0">
                <a:solidFill>
                  <a:srgbClr val="FF0000"/>
                </a:solidFill>
              </a:rPr>
              <a:t>LYCEE VOLLEY-BALL MASCULIN (Mr VALAT)</a:t>
            </a:r>
          </a:p>
          <a:p>
            <a:endParaRPr lang="fr-FR" b="1" dirty="0"/>
          </a:p>
          <a:p>
            <a:r>
              <a:rPr lang="fr-FR" dirty="0" smtClean="0"/>
              <a:t>INSCRITS: </a:t>
            </a:r>
          </a:p>
          <a:p>
            <a:r>
              <a:rPr lang="fr-FR" dirty="0" smtClean="0"/>
              <a:t>Organisation de 7 matchs amicaux, à défaut de compétition officielle</a:t>
            </a:r>
          </a:p>
          <a:p>
            <a:r>
              <a:rPr lang="fr-FR" dirty="0" smtClean="0"/>
              <a:t>2</a:t>
            </a:r>
            <a:r>
              <a:rPr lang="fr-FR" baseline="30000" dirty="0" smtClean="0"/>
              <a:t>ème</a:t>
            </a:r>
            <a:r>
              <a:rPr lang="fr-FR" dirty="0" smtClean="0"/>
              <a:t> place du lycée de la CONDAMINE</a:t>
            </a:r>
            <a:endParaRPr lang="fr-FR" dirty="0"/>
          </a:p>
          <a:p>
            <a:r>
              <a:rPr lang="fr-FR" dirty="0" smtClean="0"/>
              <a:t>FORMATION JEUNES OFFICIELS:</a:t>
            </a:r>
          </a:p>
          <a:p>
            <a:r>
              <a:rPr lang="fr-FR" dirty="0" smtClean="0"/>
              <a:t>4 garçons, 2 filles</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708" y="1065140"/>
            <a:ext cx="6872788" cy="5154591"/>
          </a:xfrm>
          <a:prstGeom prst="rect">
            <a:avLst/>
          </a:prstGeom>
        </p:spPr>
      </p:pic>
    </p:spTree>
    <p:extLst>
      <p:ext uri="{BB962C8B-B14F-4D97-AF65-F5344CB8AC3E}">
        <p14:creationId xmlns:p14="http://schemas.microsoft.com/office/powerpoint/2010/main" val="196462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4516593" cy="1017247"/>
          </a:xfrm>
        </p:spPr>
        <p:txBody>
          <a:bodyPr>
            <a:normAutofit fontScale="90000"/>
          </a:bodyPr>
          <a:lstStyle/>
          <a:p>
            <a:r>
              <a:rPr lang="fr-FR" dirty="0" smtClean="0"/>
              <a:t>Bilan LYCEE / activité</a:t>
            </a:r>
            <a:endParaRPr lang="fr-FR" dirty="0"/>
          </a:p>
        </p:txBody>
      </p:sp>
      <p:sp>
        <p:nvSpPr>
          <p:cNvPr id="3" name="Espace réservé du contenu 2"/>
          <p:cNvSpPr>
            <a:spLocks noGrp="1"/>
          </p:cNvSpPr>
          <p:nvPr>
            <p:ph idx="1"/>
          </p:nvPr>
        </p:nvSpPr>
        <p:spPr>
          <a:xfrm>
            <a:off x="516048" y="1939636"/>
            <a:ext cx="4861710" cy="4369724"/>
          </a:xfrm>
        </p:spPr>
        <p:txBody>
          <a:bodyPr>
            <a:normAutofit lnSpcReduction="10000"/>
          </a:bodyPr>
          <a:lstStyle/>
          <a:p>
            <a:r>
              <a:rPr lang="fr-FR" b="1" dirty="0" smtClean="0">
                <a:solidFill>
                  <a:srgbClr val="FF0000"/>
                </a:solidFill>
              </a:rPr>
              <a:t>LYCEE BADMINTON (Mme KERJEAN)</a:t>
            </a:r>
          </a:p>
          <a:p>
            <a:r>
              <a:rPr lang="fr-FR" b="1" dirty="0" smtClean="0">
                <a:solidFill>
                  <a:srgbClr val="FF0000"/>
                </a:solidFill>
              </a:rPr>
              <a:t>Point négatif: </a:t>
            </a:r>
          </a:p>
          <a:p>
            <a:r>
              <a:rPr lang="fr-FR" dirty="0" smtClean="0"/>
              <a:t>Créneau ouvert à la demande des élèves. Participation très inégale par la suite</a:t>
            </a:r>
            <a:endParaRPr lang="fr-FR" dirty="0"/>
          </a:p>
          <a:p>
            <a:r>
              <a:rPr lang="fr-FR" b="1" dirty="0" smtClean="0">
                <a:solidFill>
                  <a:srgbClr val="FF0000"/>
                </a:solidFill>
              </a:rPr>
              <a:t>Point positif:</a:t>
            </a:r>
          </a:p>
          <a:p>
            <a:r>
              <a:rPr lang="fr-FR" dirty="0" smtClean="0"/>
              <a:t>Partenariat avec la Fédération Equatorienne de Badminton</a:t>
            </a:r>
          </a:p>
          <a:p>
            <a:r>
              <a:rPr lang="fr-FR" b="1" dirty="0" smtClean="0">
                <a:solidFill>
                  <a:srgbClr val="FF0000"/>
                </a:solidFill>
              </a:rPr>
              <a:t>Compétition / formation:</a:t>
            </a:r>
          </a:p>
          <a:p>
            <a:r>
              <a:rPr lang="fr-FR" dirty="0" smtClean="0"/>
              <a:t>2 journées de formation ( 23 Janvier, 5 Février) avec délivrance d’un diplôme</a:t>
            </a:r>
          </a:p>
          <a:p>
            <a:r>
              <a:rPr lang="fr-FR" dirty="0" smtClean="0"/>
              <a:t>Open de Badminton ( 29 Mars)</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7421" y="1939636"/>
            <a:ext cx="5094512" cy="3727076"/>
          </a:xfrm>
          <a:prstGeom prst="rect">
            <a:avLst/>
          </a:prstGeom>
        </p:spPr>
      </p:pic>
    </p:spTree>
    <p:extLst>
      <p:ext uri="{BB962C8B-B14F-4D97-AF65-F5344CB8AC3E}">
        <p14:creationId xmlns:p14="http://schemas.microsoft.com/office/powerpoint/2010/main" val="235963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3946224" cy="1499616"/>
          </a:xfrm>
        </p:spPr>
        <p:txBody>
          <a:bodyPr>
            <a:normAutofit/>
          </a:bodyPr>
          <a:lstStyle/>
          <a:p>
            <a:r>
              <a:rPr lang="es-EC" sz="4000" dirty="0" smtClean="0"/>
              <a:t>BILAN 2018/2019</a:t>
            </a:r>
            <a:endParaRPr lang="es-EC" sz="4000" dirty="0"/>
          </a:p>
        </p:txBody>
      </p:sp>
      <p:sp>
        <p:nvSpPr>
          <p:cNvPr id="6" name="Marcador de contenido 5"/>
          <p:cNvSpPr>
            <a:spLocks noGrp="1"/>
          </p:cNvSpPr>
          <p:nvPr>
            <p:ph sz="half" idx="1"/>
          </p:nvPr>
        </p:nvSpPr>
        <p:spPr>
          <a:xfrm>
            <a:off x="960752" y="1969129"/>
            <a:ext cx="4754880" cy="4476938"/>
          </a:xfrm>
        </p:spPr>
        <p:txBody>
          <a:bodyPr>
            <a:normAutofit fontScale="92500" lnSpcReduction="20000"/>
          </a:bodyPr>
          <a:lstStyle/>
          <a:p>
            <a:pPr marL="0" indent="0">
              <a:buNone/>
            </a:pPr>
            <a:r>
              <a:rPr lang="es-EC" dirty="0" smtClean="0"/>
              <a:t>Les </a:t>
            </a:r>
            <a:r>
              <a:rPr lang="es-EC" dirty="0" err="1" smtClean="0"/>
              <a:t>équipes</a:t>
            </a:r>
            <a:r>
              <a:rPr lang="es-EC" dirty="0" smtClean="0"/>
              <a:t> de </a:t>
            </a:r>
            <a:r>
              <a:rPr lang="es-EC" dirty="0" err="1" smtClean="0"/>
              <a:t>sports</a:t>
            </a:r>
            <a:r>
              <a:rPr lang="es-EC" dirty="0" smtClean="0"/>
              <a:t> </a:t>
            </a:r>
            <a:r>
              <a:rPr lang="es-EC" dirty="0" err="1" smtClean="0"/>
              <a:t>collectifs</a:t>
            </a:r>
            <a:r>
              <a:rPr lang="es-EC" dirty="0" smtClean="0"/>
              <a:t> </a:t>
            </a:r>
            <a:r>
              <a:rPr lang="es-EC" dirty="0" err="1" smtClean="0"/>
              <a:t>renouvellent</a:t>
            </a:r>
            <a:r>
              <a:rPr lang="es-EC" dirty="0" smtClean="0"/>
              <a:t> </a:t>
            </a:r>
            <a:r>
              <a:rPr lang="es-EC" dirty="0" err="1" smtClean="0"/>
              <a:t>leur</a:t>
            </a:r>
            <a:r>
              <a:rPr lang="es-EC" dirty="0" smtClean="0"/>
              <a:t> </a:t>
            </a:r>
            <a:r>
              <a:rPr lang="es-EC" dirty="0" err="1" smtClean="0"/>
              <a:t>participation</a:t>
            </a:r>
            <a:r>
              <a:rPr lang="es-EC" dirty="0" smtClean="0"/>
              <a:t> </a:t>
            </a:r>
            <a:r>
              <a:rPr lang="es-EC" dirty="0" err="1" smtClean="0"/>
              <a:t>au</a:t>
            </a:r>
            <a:r>
              <a:rPr lang="es-EC" dirty="0" smtClean="0"/>
              <a:t> </a:t>
            </a:r>
            <a:r>
              <a:rPr lang="es-EC" dirty="0" err="1" smtClean="0"/>
              <a:t>championnat</a:t>
            </a:r>
            <a:r>
              <a:rPr lang="es-EC" dirty="0" smtClean="0"/>
              <a:t> des </a:t>
            </a:r>
            <a:r>
              <a:rPr lang="es-EC" dirty="0" err="1"/>
              <a:t>lycées</a:t>
            </a:r>
            <a:r>
              <a:rPr lang="es-EC" dirty="0"/>
              <a:t> </a:t>
            </a:r>
            <a:r>
              <a:rPr lang="es-EC" dirty="0" err="1" smtClean="0"/>
              <a:t>internatio</a:t>
            </a:r>
            <a:r>
              <a:rPr lang="es-EC" dirty="0" err="1"/>
              <a:t>n</a:t>
            </a:r>
            <a:r>
              <a:rPr lang="es-EC" dirty="0" err="1" smtClean="0"/>
              <a:t>aux</a:t>
            </a:r>
            <a:r>
              <a:rPr lang="es-EC" dirty="0" smtClean="0"/>
              <a:t>, COPA IN</a:t>
            </a:r>
          </a:p>
          <a:p>
            <a:pPr marL="0" indent="0">
              <a:buNone/>
            </a:pPr>
            <a:r>
              <a:rPr lang="es-EC" dirty="0" smtClean="0"/>
              <a:t>Un </a:t>
            </a:r>
            <a:r>
              <a:rPr lang="es-EC" dirty="0" err="1" smtClean="0"/>
              <a:t>séjour</a:t>
            </a:r>
            <a:r>
              <a:rPr lang="es-EC" dirty="0" smtClean="0"/>
              <a:t> de fin </a:t>
            </a:r>
            <a:r>
              <a:rPr lang="es-EC" dirty="0" err="1" smtClean="0"/>
              <a:t>d’année</a:t>
            </a:r>
            <a:r>
              <a:rPr lang="es-EC" dirty="0" smtClean="0"/>
              <a:t> (3ème) </a:t>
            </a:r>
            <a:r>
              <a:rPr lang="es-EC" dirty="0" err="1" smtClean="0"/>
              <a:t>au</a:t>
            </a:r>
            <a:r>
              <a:rPr lang="es-EC" dirty="0" smtClean="0"/>
              <a:t> </a:t>
            </a:r>
            <a:r>
              <a:rPr lang="es-EC" dirty="0" err="1" smtClean="0"/>
              <a:t>pied</a:t>
            </a:r>
            <a:r>
              <a:rPr lang="es-EC" dirty="0" smtClean="0"/>
              <a:t> du Chimborazo (</a:t>
            </a:r>
            <a:r>
              <a:rPr lang="es-EC" dirty="0" err="1" smtClean="0"/>
              <a:t>Juin</a:t>
            </a:r>
            <a:r>
              <a:rPr lang="es-EC" dirty="0" smtClean="0"/>
              <a:t> 2019)</a:t>
            </a:r>
          </a:p>
          <a:p>
            <a:pPr marL="0" indent="0">
              <a:buNone/>
            </a:pPr>
            <a:r>
              <a:rPr lang="es-EC" dirty="0" smtClean="0"/>
              <a:t>La </a:t>
            </a:r>
            <a:r>
              <a:rPr lang="es-EC" dirty="0" err="1" smtClean="0"/>
              <a:t>participation</a:t>
            </a:r>
            <a:r>
              <a:rPr lang="es-EC" dirty="0" smtClean="0"/>
              <a:t> à des </a:t>
            </a:r>
            <a:r>
              <a:rPr lang="es-EC" dirty="0" err="1" smtClean="0"/>
              <a:t>événements</a:t>
            </a:r>
            <a:r>
              <a:rPr lang="es-EC" dirty="0" smtClean="0"/>
              <a:t> </a:t>
            </a:r>
            <a:r>
              <a:rPr lang="es-EC" dirty="0" err="1" smtClean="0"/>
              <a:t>sportifs</a:t>
            </a:r>
            <a:r>
              <a:rPr lang="es-EC" dirty="0" smtClean="0"/>
              <a:t> </a:t>
            </a:r>
            <a:r>
              <a:rPr lang="es-EC" dirty="0" err="1" smtClean="0"/>
              <a:t>internationaux</a:t>
            </a:r>
            <a:r>
              <a:rPr lang="es-EC" dirty="0" smtClean="0"/>
              <a:t>, les JIJ  </a:t>
            </a:r>
            <a:r>
              <a:rPr lang="es-EC" dirty="0" err="1" smtClean="0"/>
              <a:t>au</a:t>
            </a:r>
            <a:r>
              <a:rPr lang="es-EC" dirty="0" smtClean="0"/>
              <a:t> Liban (</a:t>
            </a:r>
            <a:r>
              <a:rPr lang="es-EC" dirty="0" err="1" smtClean="0"/>
              <a:t>Juin</a:t>
            </a:r>
            <a:r>
              <a:rPr lang="es-EC" dirty="0" smtClean="0"/>
              <a:t> 2019)</a:t>
            </a:r>
          </a:p>
          <a:p>
            <a:pPr marL="0" indent="0">
              <a:buNone/>
            </a:pPr>
            <a:r>
              <a:rPr lang="es-EC" dirty="0" smtClean="0"/>
              <a:t>La mise en place de la </a:t>
            </a:r>
            <a:r>
              <a:rPr lang="es-EC" dirty="0" err="1" smtClean="0"/>
              <a:t>formation</a:t>
            </a:r>
            <a:r>
              <a:rPr lang="es-EC" dirty="0" smtClean="0"/>
              <a:t> </a:t>
            </a:r>
            <a:r>
              <a:rPr lang="es-EC" dirty="0" err="1" smtClean="0"/>
              <a:t>Jeunes</a:t>
            </a:r>
            <a:r>
              <a:rPr lang="es-EC" dirty="0" smtClean="0"/>
              <a:t> Arbitres</a:t>
            </a:r>
          </a:p>
          <a:p>
            <a:pPr marL="0" indent="0" algn="r">
              <a:buNone/>
            </a:pPr>
            <a:endParaRPr lang="es-EC" dirty="0" smtClean="0"/>
          </a:p>
          <a:p>
            <a:pPr marL="0" indent="0" algn="just">
              <a:buNone/>
            </a:pPr>
            <a:r>
              <a:rPr lang="es-EC" dirty="0" smtClean="0">
                <a:solidFill>
                  <a:srgbClr val="FF0000"/>
                </a:solidFill>
              </a:rPr>
              <a:t>…</a:t>
            </a:r>
            <a:r>
              <a:rPr lang="es-EC" b="1" dirty="0" smtClean="0">
                <a:solidFill>
                  <a:srgbClr val="FF0000"/>
                </a:solidFill>
              </a:rPr>
              <a:t>298 licencié(e)s </a:t>
            </a:r>
            <a:r>
              <a:rPr lang="es-EC" b="1" dirty="0" smtClean="0">
                <a:solidFill>
                  <a:srgbClr val="FF0000"/>
                </a:solidFill>
              </a:rPr>
              <a:t>(160 </a:t>
            </a:r>
            <a:r>
              <a:rPr lang="es-EC" b="1" dirty="0" err="1" smtClean="0">
                <a:solidFill>
                  <a:srgbClr val="FF0000"/>
                </a:solidFill>
              </a:rPr>
              <a:t>filles</a:t>
            </a:r>
            <a:r>
              <a:rPr lang="es-EC" b="1" dirty="0" smtClean="0">
                <a:solidFill>
                  <a:srgbClr val="FF0000"/>
                </a:solidFill>
              </a:rPr>
              <a:t>, 138 </a:t>
            </a:r>
            <a:r>
              <a:rPr lang="es-EC" b="1" dirty="0" err="1" smtClean="0">
                <a:solidFill>
                  <a:srgbClr val="FF0000"/>
                </a:solidFill>
              </a:rPr>
              <a:t>garçons</a:t>
            </a:r>
            <a:r>
              <a:rPr lang="es-EC" b="1" dirty="0" smtClean="0">
                <a:solidFill>
                  <a:srgbClr val="FF0000"/>
                </a:solidFill>
              </a:rPr>
              <a:t>), le </a:t>
            </a:r>
            <a:r>
              <a:rPr lang="es-EC" b="1" dirty="0" err="1" smtClean="0">
                <a:solidFill>
                  <a:srgbClr val="FF0000"/>
                </a:solidFill>
              </a:rPr>
              <a:t>double</a:t>
            </a:r>
            <a:r>
              <a:rPr lang="es-EC" b="1" dirty="0" smtClean="0">
                <a:solidFill>
                  <a:srgbClr val="FF0000"/>
                </a:solidFill>
              </a:rPr>
              <a:t>  du </a:t>
            </a:r>
            <a:r>
              <a:rPr lang="es-EC" b="1" dirty="0" err="1" smtClean="0">
                <a:solidFill>
                  <a:srgbClr val="FF0000"/>
                </a:solidFill>
              </a:rPr>
              <a:t>bilan</a:t>
            </a:r>
            <a:r>
              <a:rPr lang="es-EC" b="1" dirty="0" smtClean="0">
                <a:solidFill>
                  <a:srgbClr val="FF0000"/>
                </a:solidFill>
              </a:rPr>
              <a:t> de </a:t>
            </a:r>
            <a:r>
              <a:rPr lang="es-EC" b="1" dirty="0" err="1" smtClean="0">
                <a:solidFill>
                  <a:srgbClr val="FF0000"/>
                </a:solidFill>
              </a:rPr>
              <a:t>Juin</a:t>
            </a:r>
            <a:r>
              <a:rPr lang="es-EC" b="1" dirty="0" smtClean="0">
                <a:solidFill>
                  <a:srgbClr val="FF0000"/>
                </a:solidFill>
              </a:rPr>
              <a:t> 2018</a:t>
            </a:r>
          </a:p>
          <a:p>
            <a:pPr marL="0" indent="0" algn="just">
              <a:buNone/>
            </a:pPr>
            <a:r>
              <a:rPr lang="es-EC" b="1" dirty="0" err="1" smtClean="0">
                <a:solidFill>
                  <a:srgbClr val="FF0000"/>
                </a:solidFill>
              </a:rPr>
              <a:t>Lycée</a:t>
            </a:r>
            <a:r>
              <a:rPr lang="es-EC" b="1" dirty="0" smtClean="0">
                <a:solidFill>
                  <a:srgbClr val="FF0000"/>
                </a:solidFill>
              </a:rPr>
              <a:t> : </a:t>
            </a:r>
            <a:r>
              <a:rPr lang="es-EC" b="1" dirty="0" smtClean="0">
                <a:solidFill>
                  <a:srgbClr val="FF0000"/>
                </a:solidFill>
              </a:rPr>
              <a:t>104 </a:t>
            </a:r>
            <a:r>
              <a:rPr lang="es-EC" b="1" dirty="0" err="1" smtClean="0">
                <a:solidFill>
                  <a:srgbClr val="FF0000"/>
                </a:solidFill>
              </a:rPr>
              <a:t>licenciés</a:t>
            </a:r>
            <a:endParaRPr lang="es-EC" b="1" dirty="0" smtClean="0">
              <a:solidFill>
                <a:srgbClr val="FF0000"/>
              </a:solidFill>
            </a:endParaRPr>
          </a:p>
          <a:p>
            <a:pPr marL="0" indent="0" algn="just">
              <a:buNone/>
            </a:pPr>
            <a:r>
              <a:rPr lang="es-EC" b="1" dirty="0" smtClean="0">
                <a:solidFill>
                  <a:srgbClr val="FF0000"/>
                </a:solidFill>
              </a:rPr>
              <a:t>Le </a:t>
            </a:r>
            <a:r>
              <a:rPr lang="es-EC" b="1" dirty="0" err="1" smtClean="0">
                <a:solidFill>
                  <a:srgbClr val="FF0000"/>
                </a:solidFill>
              </a:rPr>
              <a:t>point</a:t>
            </a:r>
            <a:r>
              <a:rPr lang="es-EC" b="1" dirty="0" smtClean="0">
                <a:solidFill>
                  <a:srgbClr val="FF0000"/>
                </a:solidFill>
              </a:rPr>
              <a:t> </a:t>
            </a:r>
            <a:r>
              <a:rPr lang="es-EC" b="1" dirty="0" err="1" smtClean="0">
                <a:solidFill>
                  <a:srgbClr val="FF0000"/>
                </a:solidFill>
              </a:rPr>
              <a:t>faible</a:t>
            </a:r>
            <a:r>
              <a:rPr lang="es-EC" b="1" dirty="0" smtClean="0">
                <a:solidFill>
                  <a:srgbClr val="FF0000"/>
                </a:solidFill>
              </a:rPr>
              <a:t> reste les </a:t>
            </a:r>
            <a:r>
              <a:rPr lang="es-EC" b="1" dirty="0" err="1" smtClean="0">
                <a:solidFill>
                  <a:srgbClr val="FF0000"/>
                </a:solidFill>
              </a:rPr>
              <a:t>effectifs</a:t>
            </a:r>
            <a:r>
              <a:rPr lang="es-EC" b="1" dirty="0" smtClean="0">
                <a:solidFill>
                  <a:srgbClr val="FF0000"/>
                </a:solidFill>
              </a:rPr>
              <a:t> du </a:t>
            </a:r>
            <a:r>
              <a:rPr lang="es-EC" b="1" dirty="0" err="1" smtClean="0">
                <a:solidFill>
                  <a:srgbClr val="FF0000"/>
                </a:solidFill>
              </a:rPr>
              <a:t>Cycle</a:t>
            </a:r>
            <a:r>
              <a:rPr lang="es-EC" b="1" dirty="0" smtClean="0">
                <a:solidFill>
                  <a:srgbClr val="FF0000"/>
                </a:solidFill>
              </a:rPr>
              <a:t> 4</a:t>
            </a:r>
          </a:p>
          <a:p>
            <a:pPr marL="0" indent="0" algn="just">
              <a:buNone/>
            </a:pPr>
            <a:endParaRPr lang="es-EC" b="1" dirty="0">
              <a:solidFill>
                <a:srgbClr val="FF0000"/>
              </a:solidFill>
            </a:endParaRPr>
          </a:p>
          <a:p>
            <a:pPr marL="0" indent="0" algn="just">
              <a:buNone/>
            </a:pPr>
            <a:endParaRPr lang="es-EC" b="1" dirty="0" smtClean="0">
              <a:solidFill>
                <a:srgbClr val="FF0000"/>
              </a:solidFill>
            </a:endParaRPr>
          </a:p>
          <a:p>
            <a:pPr marL="0" indent="0" algn="just">
              <a:buNone/>
            </a:pPr>
            <a:endParaRPr lang="es-EC" b="1" dirty="0">
              <a:solidFill>
                <a:srgbClr val="FF0000"/>
              </a:solidFill>
            </a:endParaRPr>
          </a:p>
          <a:p>
            <a:pPr marL="0" indent="0" algn="just">
              <a:buNone/>
            </a:pPr>
            <a:endParaRPr lang="es-EC" b="1" dirty="0" smtClean="0">
              <a:solidFill>
                <a:srgbClr val="FF0000"/>
              </a:solidFill>
            </a:endParaRPr>
          </a:p>
          <a:p>
            <a:pPr marL="0" indent="0" algn="just">
              <a:buNone/>
            </a:pPr>
            <a:endParaRPr lang="es-EC" b="1" dirty="0" smtClean="0">
              <a:solidFill>
                <a:srgbClr val="FF0000"/>
              </a:solidFill>
            </a:endParaRPr>
          </a:p>
          <a:p>
            <a:endParaRPr lang="es-EC" dirty="0"/>
          </a:p>
        </p:txBody>
      </p:sp>
      <p:sp>
        <p:nvSpPr>
          <p:cNvPr id="10" name="Espace réservé du contenu 9"/>
          <p:cNvSpPr>
            <a:spLocks noGrp="1"/>
          </p:cNvSpPr>
          <p:nvPr>
            <p:ph sz="half" idx="2"/>
          </p:nvPr>
        </p:nvSpPr>
        <p:spPr>
          <a:xfrm>
            <a:off x="6903720" y="2286000"/>
            <a:ext cx="4754880" cy="4023360"/>
          </a:xfrm>
        </p:spPr>
        <p:txBody>
          <a:bodyPr>
            <a:normAutofit fontScale="92500" lnSpcReduction="20000"/>
          </a:bodyPr>
          <a:lstStyle/>
          <a:p>
            <a:r>
              <a:rPr lang="fr-FR" sz="2400" b="1" dirty="0" smtClean="0">
                <a:solidFill>
                  <a:srgbClr val="FFC000"/>
                </a:solidFill>
              </a:rPr>
              <a:t>Pour rappel (Objectifs 2018/2019)</a:t>
            </a:r>
          </a:p>
          <a:p>
            <a:endParaRPr lang="fr-FR" sz="2400" b="1" dirty="0">
              <a:solidFill>
                <a:srgbClr val="FFC000"/>
              </a:solidFill>
            </a:endParaRPr>
          </a:p>
          <a:p>
            <a:r>
              <a:rPr lang="fr-FR" sz="2400" b="1" dirty="0" smtClean="0">
                <a:solidFill>
                  <a:srgbClr val="FFC000"/>
                </a:solidFill>
              </a:rPr>
              <a:t>Passer </a:t>
            </a:r>
            <a:r>
              <a:rPr lang="fr-FR" sz="2400" b="1" dirty="0">
                <a:solidFill>
                  <a:srgbClr val="FFC000"/>
                </a:solidFill>
              </a:rPr>
              <a:t>au dessus de 30% d’élèves licenciés</a:t>
            </a:r>
            <a:r>
              <a:rPr lang="fr-FR" sz="2400" dirty="0"/>
              <a:t> dans le secondaire, soit plus de 180 inscrits.</a:t>
            </a:r>
            <a:r>
              <a:rPr lang="fr-FR" sz="2400" b="1" dirty="0"/>
              <a:t> </a:t>
            </a:r>
            <a:endParaRPr lang="es-EC" sz="2400" dirty="0"/>
          </a:p>
          <a:p>
            <a:pPr algn="just"/>
            <a:endParaRPr lang="es-EC" sz="2400" i="1" dirty="0"/>
          </a:p>
          <a:p>
            <a:pPr lvl="0" algn="just" fontAlgn="base"/>
            <a:r>
              <a:rPr lang="fr-FR" sz="2400" b="1" dirty="0">
                <a:solidFill>
                  <a:srgbClr val="FFC000"/>
                </a:solidFill>
              </a:rPr>
              <a:t>Favoriser la pratique </a:t>
            </a:r>
            <a:r>
              <a:rPr lang="fr-FR" sz="2400" b="1" dirty="0" smtClean="0">
                <a:solidFill>
                  <a:srgbClr val="FFC000"/>
                </a:solidFill>
              </a:rPr>
              <a:t>féminin</a:t>
            </a:r>
            <a:r>
              <a:rPr lang="fr-FR" sz="2400" dirty="0" smtClean="0">
                <a:solidFill>
                  <a:srgbClr val="FFC000"/>
                </a:solidFill>
              </a:rPr>
              <a:t>e : </a:t>
            </a:r>
            <a:r>
              <a:rPr lang="fr-FR" sz="2400" dirty="0"/>
              <a:t>Augmenter le nombre de filles licenciées autour de 40-45% du total d’inscrits (Actuellement à 35%).</a:t>
            </a:r>
          </a:p>
          <a:p>
            <a:pPr algn="just" fontAlgn="base"/>
            <a:endParaRPr lang="es-EC" sz="2400" i="1" dirty="0"/>
          </a:p>
          <a:p>
            <a:endParaRPr lang="fr-FR" dirty="0"/>
          </a:p>
        </p:txBody>
      </p:sp>
      <p:sp>
        <p:nvSpPr>
          <p:cNvPr id="11" name="Rectangle 10"/>
          <p:cNvSpPr/>
          <p:nvPr/>
        </p:nvSpPr>
        <p:spPr>
          <a:xfrm>
            <a:off x="6903720" y="716340"/>
            <a:ext cx="4665372" cy="1569660"/>
          </a:xfrm>
          <a:prstGeom prst="rect">
            <a:avLst/>
          </a:prstGeom>
        </p:spPr>
        <p:txBody>
          <a:bodyPr wrap="square">
            <a:spAutoFit/>
          </a:bodyPr>
          <a:lstStyle/>
          <a:p>
            <a:r>
              <a:rPr lang="fr-FR" sz="3200" b="1" u="sng" dirty="0" smtClean="0">
                <a:latin typeface="+mj-lt"/>
              </a:rPr>
              <a:t>Les </a:t>
            </a:r>
            <a:r>
              <a:rPr lang="fr-FR" sz="3200" b="1" u="sng" dirty="0" smtClean="0">
                <a:latin typeface="+mj-lt"/>
              </a:rPr>
              <a:t>objectifs </a:t>
            </a:r>
            <a:r>
              <a:rPr lang="fr-FR" sz="3200" b="1" u="sng" dirty="0">
                <a:latin typeface="+mj-lt"/>
              </a:rPr>
              <a:t>de </a:t>
            </a:r>
            <a:r>
              <a:rPr lang="fr-FR" sz="3200" b="1" u="sng" dirty="0" smtClean="0">
                <a:latin typeface="+mj-lt"/>
              </a:rPr>
              <a:t>l’AS sont atteints, </a:t>
            </a:r>
            <a:r>
              <a:rPr lang="fr-FR" sz="3200" b="1" u="sng" dirty="0" smtClean="0">
                <a:latin typeface="+mj-lt"/>
              </a:rPr>
              <a:t>voire dépassés !</a:t>
            </a:r>
            <a:r>
              <a:rPr lang="es-EC" sz="3200" dirty="0">
                <a:latin typeface="+mj-lt"/>
              </a:rPr>
              <a:t/>
            </a:r>
            <a:br>
              <a:rPr lang="es-EC" sz="3200" dirty="0">
                <a:latin typeface="+mj-lt"/>
              </a:rPr>
            </a:br>
            <a:endParaRPr lang="fr-FR" sz="3200" dirty="0">
              <a:latin typeface="+mj-lt"/>
            </a:endParaRPr>
          </a:p>
        </p:txBody>
      </p:sp>
    </p:spTree>
    <p:extLst>
      <p:ext uri="{BB962C8B-B14F-4D97-AF65-F5344CB8AC3E}">
        <p14:creationId xmlns:p14="http://schemas.microsoft.com/office/powerpoint/2010/main" val="3669644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LYCEE / activité</a:t>
            </a:r>
            <a:endParaRPr lang="fr-FR" dirty="0"/>
          </a:p>
        </p:txBody>
      </p:sp>
      <p:sp>
        <p:nvSpPr>
          <p:cNvPr id="3" name="Espace réservé du contenu 2"/>
          <p:cNvSpPr>
            <a:spLocks noGrp="1"/>
          </p:cNvSpPr>
          <p:nvPr>
            <p:ph idx="1"/>
          </p:nvPr>
        </p:nvSpPr>
        <p:spPr>
          <a:xfrm>
            <a:off x="1024128" y="1939636"/>
            <a:ext cx="9720073" cy="4369724"/>
          </a:xfrm>
        </p:spPr>
        <p:txBody>
          <a:bodyPr>
            <a:normAutofit fontScale="77500" lnSpcReduction="20000"/>
          </a:bodyPr>
          <a:lstStyle/>
          <a:p>
            <a:r>
              <a:rPr lang="fr-FR" b="1" dirty="0" smtClean="0">
                <a:solidFill>
                  <a:srgbClr val="FF0000"/>
                </a:solidFill>
              </a:rPr>
              <a:t>LYCEE ATHLETISME / ANDINISME (Mme KERJEAN)</a:t>
            </a:r>
          </a:p>
          <a:p>
            <a:endParaRPr lang="fr-FR" b="1" dirty="0"/>
          </a:p>
          <a:p>
            <a:r>
              <a:rPr lang="fr-FR" b="1" dirty="0" smtClean="0"/>
              <a:t>INSCRITS:</a:t>
            </a:r>
            <a:r>
              <a:rPr lang="fr-FR" dirty="0" smtClean="0"/>
              <a:t> 18 élèves, 10 filles,  8 garçons</a:t>
            </a:r>
          </a:p>
          <a:p>
            <a:r>
              <a:rPr lang="fr-FR" dirty="0" smtClean="0"/>
              <a:t>Présence régulière de 12 élèves. Un peu moins au 3</a:t>
            </a:r>
            <a:r>
              <a:rPr lang="fr-FR" baseline="30000" dirty="0" smtClean="0"/>
              <a:t>ème</a:t>
            </a:r>
            <a:r>
              <a:rPr lang="fr-FR" dirty="0" smtClean="0"/>
              <a:t> trimestre (échanges, voyage en France, épreuves du baccalauréat</a:t>
            </a:r>
          </a:p>
          <a:p>
            <a:r>
              <a:rPr lang="fr-FR" dirty="0" smtClean="0"/>
              <a:t>Belle satisfaction pour une activité créée cette année. Il a manqué la possibilité de participer ou d’organiser un meeting d’athlétisme (intra-muros ou en lien avec un club) et de fait, la formation de Jeunes officiels ou Jeunes Juges. Mais les élèves ont fait à chaque sortie ANDINISME un article, jouant ainsi le jeu de Jeunes Reporters</a:t>
            </a:r>
          </a:p>
          <a:p>
            <a:r>
              <a:rPr lang="fr-FR" dirty="0" smtClean="0"/>
              <a:t>16 élèves, soit la totalité des participants à la sortie ont atteint l’objectif final: ILINIZA NORTE depuis le refuge </a:t>
            </a:r>
            <a:endParaRPr lang="fr-FR" dirty="0"/>
          </a:p>
          <a:p>
            <a:r>
              <a:rPr lang="fr-FR" b="1" dirty="0" smtClean="0"/>
              <a:t>Bilan / perspectives:</a:t>
            </a:r>
          </a:p>
          <a:p>
            <a:r>
              <a:rPr lang="fr-FR" dirty="0" smtClean="0"/>
              <a:t>Renouvellement de l’activité à la rentrée</a:t>
            </a:r>
          </a:p>
          <a:p>
            <a:r>
              <a:rPr lang="fr-FR" dirty="0" smtClean="0"/>
              <a:t>Poursuite de l’AP et des sorties andinisme avec un nouveau calendrier et une  autre finalité </a:t>
            </a:r>
          </a:p>
          <a:p>
            <a:r>
              <a:rPr lang="fr-FR" dirty="0" smtClean="0"/>
              <a:t>Probable rencontre sur la zone: Cali, Bogota (?) et développement sur la zone AMLANORD </a:t>
            </a:r>
            <a:endParaRPr lang="fr-FR" dirty="0"/>
          </a:p>
        </p:txBody>
      </p:sp>
    </p:spTree>
    <p:extLst>
      <p:ext uri="{BB962C8B-B14F-4D97-AF65-F5344CB8AC3E}">
        <p14:creationId xmlns:p14="http://schemas.microsoft.com/office/powerpoint/2010/main" val="1471603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4128" y="724278"/>
            <a:ext cx="2461456" cy="923453"/>
          </a:xfrm>
        </p:spPr>
        <p:txBody>
          <a:bodyPr>
            <a:normAutofit/>
          </a:bodyPr>
          <a:lstStyle/>
          <a:p>
            <a:pPr marL="0" indent="0">
              <a:buNone/>
            </a:pPr>
            <a:r>
              <a:rPr lang="fr-FR" b="1" dirty="0" smtClean="0"/>
              <a:t>Résumé des sorties ANDINISME</a:t>
            </a:r>
          </a:p>
          <a:p>
            <a:endParaRPr lang="fr-FR" b="1" dirty="0"/>
          </a:p>
          <a:p>
            <a:endParaRPr lang="fr-FR" b="1"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683" y="525100"/>
            <a:ext cx="7421392" cy="5690286"/>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3217400398"/>
              </p:ext>
            </p:extLst>
          </p:nvPr>
        </p:nvGraphicFramePr>
        <p:xfrm>
          <a:off x="244444" y="2236208"/>
          <a:ext cx="3657600" cy="3497324"/>
        </p:xfrm>
        <a:graphic>
          <a:graphicData uri="http://schemas.openxmlformats.org/drawingml/2006/table">
            <a:tbl>
              <a:tblPr bandRow="1">
                <a:tableStyleId>{5C22544A-7EE6-4342-B048-85BDC9FD1C3A}</a:tableStyleId>
              </a:tblPr>
              <a:tblGrid>
                <a:gridCol w="1558212"/>
                <a:gridCol w="2099388"/>
              </a:tblGrid>
              <a:tr h="627205">
                <a:tc>
                  <a:txBody>
                    <a:bodyPr/>
                    <a:lstStyle/>
                    <a:p>
                      <a:pPr algn="just">
                        <a:lnSpc>
                          <a:spcPct val="107000"/>
                        </a:lnSpc>
                        <a:spcAft>
                          <a:spcPts val="800"/>
                        </a:spcAft>
                      </a:pPr>
                      <a:r>
                        <a:rPr lang="fr-FR" sz="1400" smtClean="0">
                          <a:effectLst/>
                        </a:rPr>
                        <a:t>Samedi 10/11/18</a:t>
                      </a:r>
                      <a:endParaRPr lang="fr-FR" sz="1400" dirty="0">
                        <a:effectLst/>
                        <a:latin typeface="Calibri" panose="020F0502020204030204" pitchFamily="34" charset="0"/>
                        <a:ea typeface="Calibri" panose="020F0502020204030204" pitchFamily="34" charset="0"/>
                      </a:endParaRPr>
                    </a:p>
                  </a:txBody>
                  <a:tcPr marL="46703" marR="46703" marT="0" marB="0"/>
                </a:tc>
                <a:tc>
                  <a:txBody>
                    <a:bodyPr/>
                    <a:lstStyle/>
                    <a:p>
                      <a:pPr algn="just">
                        <a:lnSpc>
                          <a:spcPct val="107000"/>
                        </a:lnSpc>
                        <a:spcAft>
                          <a:spcPts val="800"/>
                        </a:spcAft>
                      </a:pPr>
                      <a:r>
                        <a:rPr lang="fr-FR" sz="1400" dirty="0" smtClean="0">
                          <a:effectLst/>
                          <a:latin typeface="+mn-lt"/>
                          <a:ea typeface="+mn-ea"/>
                        </a:rPr>
                        <a:t>Caldeira</a:t>
                      </a:r>
                      <a:r>
                        <a:rPr lang="fr-FR" sz="1400" baseline="0" dirty="0" smtClean="0">
                          <a:effectLst/>
                          <a:latin typeface="+mn-lt"/>
                          <a:ea typeface="+mn-ea"/>
                        </a:rPr>
                        <a:t> de </a:t>
                      </a:r>
                      <a:r>
                        <a:rPr lang="fr-FR" sz="1400" baseline="0" dirty="0" err="1" smtClean="0">
                          <a:effectLst/>
                          <a:latin typeface="+mn-lt"/>
                          <a:ea typeface="+mn-ea"/>
                        </a:rPr>
                        <a:t>Pululahua</a:t>
                      </a:r>
                      <a:endParaRPr lang="fr-FR" sz="1400" dirty="0">
                        <a:effectLst/>
                        <a:latin typeface="Calibri" panose="020F0502020204030204" pitchFamily="34" charset="0"/>
                        <a:ea typeface="Calibri" panose="020F0502020204030204" pitchFamily="34" charset="0"/>
                      </a:endParaRPr>
                    </a:p>
                  </a:txBody>
                  <a:tcPr marL="46703" marR="46703" marT="0" marB="0"/>
                </a:tc>
              </a:tr>
              <a:tr h="640278">
                <a:tc>
                  <a:txBody>
                    <a:bodyPr/>
                    <a:lstStyle/>
                    <a:p>
                      <a:pPr algn="just">
                        <a:lnSpc>
                          <a:spcPct val="107000"/>
                        </a:lnSpc>
                        <a:spcAft>
                          <a:spcPts val="800"/>
                        </a:spcAft>
                      </a:pPr>
                      <a:r>
                        <a:rPr lang="fr-FR" sz="1400" dirty="0" smtClean="0">
                          <a:effectLst/>
                        </a:rPr>
                        <a:t>Samedi 15/12/18</a:t>
                      </a:r>
                      <a:endParaRPr lang="fr-FR" sz="1400" dirty="0">
                        <a:effectLst/>
                        <a:latin typeface="Calibri" panose="020F0502020204030204" pitchFamily="34" charset="0"/>
                        <a:ea typeface="Calibri" panose="020F0502020204030204" pitchFamily="34" charset="0"/>
                      </a:endParaRPr>
                    </a:p>
                  </a:txBody>
                  <a:tcPr marL="46703" marR="46703" marT="0" marB="0"/>
                </a:tc>
                <a:tc>
                  <a:txBody>
                    <a:bodyPr/>
                    <a:lstStyle/>
                    <a:p>
                      <a:pPr algn="just">
                        <a:lnSpc>
                          <a:spcPct val="107000"/>
                        </a:lnSpc>
                        <a:spcAft>
                          <a:spcPts val="800"/>
                        </a:spcAft>
                      </a:pPr>
                      <a:r>
                        <a:rPr lang="fr-FR" sz="1400" dirty="0" err="1">
                          <a:effectLst/>
                        </a:rPr>
                        <a:t>Fuya-fuya</a:t>
                      </a:r>
                      <a:r>
                        <a:rPr lang="fr-FR" sz="1400" dirty="0">
                          <a:effectLst/>
                        </a:rPr>
                        <a:t> (4263m</a:t>
                      </a:r>
                      <a:r>
                        <a:rPr lang="fr-FR" sz="1400" dirty="0" smtClean="0">
                          <a:effectLst/>
                        </a:rPr>
                        <a:t>)</a:t>
                      </a:r>
                      <a:r>
                        <a:rPr lang="fr-FR" sz="1400" dirty="0">
                          <a:effectLst/>
                        </a:rPr>
                        <a:t> </a:t>
                      </a:r>
                      <a:endParaRPr lang="fr-FR" sz="1400" dirty="0">
                        <a:effectLst/>
                        <a:latin typeface="Calibri" panose="020F0502020204030204" pitchFamily="34" charset="0"/>
                        <a:ea typeface="Calibri" panose="020F0502020204030204" pitchFamily="34" charset="0"/>
                      </a:endParaRPr>
                    </a:p>
                  </a:txBody>
                  <a:tcPr marL="46703" marR="46703" marT="0" marB="0"/>
                </a:tc>
              </a:tr>
              <a:tr h="545871">
                <a:tc>
                  <a:txBody>
                    <a:bodyPr/>
                    <a:lstStyle/>
                    <a:p>
                      <a:pPr algn="just">
                        <a:lnSpc>
                          <a:spcPct val="107000"/>
                        </a:lnSpc>
                        <a:spcAft>
                          <a:spcPts val="800"/>
                        </a:spcAft>
                      </a:pPr>
                      <a:r>
                        <a:rPr lang="fr-FR" sz="1400" dirty="0" smtClean="0">
                          <a:effectLst/>
                        </a:rPr>
                        <a:t>Samedi 26/01/19</a:t>
                      </a:r>
                      <a:endParaRPr lang="fr-FR" sz="1400" dirty="0">
                        <a:effectLst/>
                        <a:latin typeface="Calibri" panose="020F0502020204030204" pitchFamily="34" charset="0"/>
                        <a:ea typeface="Calibri" panose="020F0502020204030204" pitchFamily="34" charset="0"/>
                      </a:endParaRPr>
                    </a:p>
                  </a:txBody>
                  <a:tcPr marL="46703" marR="46703" marT="0" marB="0"/>
                </a:tc>
                <a:tc>
                  <a:txBody>
                    <a:bodyPr/>
                    <a:lstStyle/>
                    <a:p>
                      <a:pPr algn="just">
                        <a:lnSpc>
                          <a:spcPct val="107000"/>
                        </a:lnSpc>
                        <a:spcAft>
                          <a:spcPts val="800"/>
                        </a:spcAft>
                      </a:pPr>
                      <a:r>
                        <a:rPr lang="fr-FR" sz="1400" dirty="0" err="1" smtClean="0">
                          <a:effectLst/>
                        </a:rPr>
                        <a:t>Corazon</a:t>
                      </a:r>
                      <a:r>
                        <a:rPr lang="fr-FR" sz="1400" dirty="0" smtClean="0">
                          <a:effectLst/>
                        </a:rPr>
                        <a:t> (</a:t>
                      </a:r>
                      <a:r>
                        <a:rPr lang="fr-FR" sz="1400" dirty="0">
                          <a:effectLst/>
                        </a:rPr>
                        <a:t>4790m)</a:t>
                      </a:r>
                    </a:p>
                    <a:p>
                      <a:pPr algn="just">
                        <a:lnSpc>
                          <a:spcPct val="107000"/>
                        </a:lnSpc>
                        <a:spcAft>
                          <a:spcPts val="800"/>
                        </a:spcAft>
                      </a:pPr>
                      <a:r>
                        <a:rPr lang="fr-FR" sz="1400" dirty="0">
                          <a:effectLst/>
                        </a:rPr>
                        <a:t> </a:t>
                      </a:r>
                      <a:endParaRPr lang="fr-FR" sz="1400" dirty="0">
                        <a:effectLst/>
                        <a:latin typeface="Calibri" panose="020F0502020204030204" pitchFamily="34" charset="0"/>
                        <a:ea typeface="Calibri" panose="020F0502020204030204" pitchFamily="34" charset="0"/>
                      </a:endParaRPr>
                    </a:p>
                  </a:txBody>
                  <a:tcPr marL="46703" marR="46703" marT="0" marB="0"/>
                </a:tc>
              </a:tr>
              <a:tr h="428663">
                <a:tc>
                  <a:txBody>
                    <a:bodyPr/>
                    <a:lstStyle/>
                    <a:p>
                      <a:pPr algn="just">
                        <a:lnSpc>
                          <a:spcPct val="107000"/>
                        </a:lnSpc>
                        <a:spcAft>
                          <a:spcPts val="800"/>
                        </a:spcAft>
                      </a:pPr>
                      <a:r>
                        <a:rPr lang="fr-FR" sz="1400" dirty="0" smtClean="0">
                          <a:effectLst/>
                        </a:rPr>
                        <a:t>Samedi 06/04/19</a:t>
                      </a:r>
                      <a:endParaRPr lang="fr-FR" sz="1400" dirty="0">
                        <a:effectLst/>
                        <a:latin typeface="Calibri" panose="020F0502020204030204" pitchFamily="34" charset="0"/>
                        <a:ea typeface="Calibri" panose="020F0502020204030204" pitchFamily="34" charset="0"/>
                      </a:endParaRPr>
                    </a:p>
                  </a:txBody>
                  <a:tcPr marL="46703" marR="46703" marT="0" marB="0"/>
                </a:tc>
                <a:tc>
                  <a:txBody>
                    <a:bodyPr/>
                    <a:lstStyle/>
                    <a:p>
                      <a:pPr algn="just">
                        <a:lnSpc>
                          <a:spcPct val="107000"/>
                        </a:lnSpc>
                        <a:spcAft>
                          <a:spcPts val="800"/>
                        </a:spcAft>
                      </a:pPr>
                      <a:r>
                        <a:rPr lang="fr-FR" sz="1400" dirty="0" err="1" smtClean="0">
                          <a:effectLst/>
                        </a:rPr>
                        <a:t>Ruminahui</a:t>
                      </a:r>
                      <a:r>
                        <a:rPr lang="fr-FR" sz="1400" dirty="0" smtClean="0">
                          <a:effectLst/>
                        </a:rPr>
                        <a:t> central</a:t>
                      </a:r>
                      <a:r>
                        <a:rPr lang="fr-FR" sz="1400" baseline="0" dirty="0" smtClean="0">
                          <a:effectLst/>
                        </a:rPr>
                        <a:t>  (4631m)</a:t>
                      </a:r>
                      <a:endParaRPr lang="fr-FR" sz="1400" dirty="0">
                        <a:effectLst/>
                        <a:latin typeface="Calibri" panose="020F0502020204030204" pitchFamily="34" charset="0"/>
                        <a:ea typeface="Calibri" panose="020F0502020204030204" pitchFamily="34" charset="0"/>
                      </a:endParaRPr>
                    </a:p>
                  </a:txBody>
                  <a:tcPr marL="46703" marR="46703" marT="0" marB="0"/>
                </a:tc>
              </a:tr>
              <a:tr h="452673">
                <a:tc>
                  <a:txBody>
                    <a:bodyPr/>
                    <a:lstStyle/>
                    <a:p>
                      <a:pPr algn="just">
                        <a:lnSpc>
                          <a:spcPct val="107000"/>
                        </a:lnSpc>
                        <a:spcAft>
                          <a:spcPts val="800"/>
                        </a:spcAft>
                      </a:pPr>
                      <a:r>
                        <a:rPr lang="fr-FR" sz="1400" dirty="0" smtClean="0">
                          <a:effectLst/>
                        </a:rPr>
                        <a:t>Samedi 17/05/19</a:t>
                      </a:r>
                      <a:endParaRPr lang="fr-FR" sz="1400" dirty="0">
                        <a:effectLst/>
                        <a:latin typeface="Calibri" panose="020F0502020204030204" pitchFamily="34" charset="0"/>
                        <a:ea typeface="Calibri" panose="020F0502020204030204" pitchFamily="34" charset="0"/>
                      </a:endParaRPr>
                    </a:p>
                  </a:txBody>
                  <a:tcPr marL="46703" marR="46703" marT="0" marB="0"/>
                </a:tc>
                <a:tc>
                  <a:txBody>
                    <a:bodyPr/>
                    <a:lstStyle/>
                    <a:p>
                      <a:pPr algn="just">
                        <a:lnSpc>
                          <a:spcPct val="107000"/>
                        </a:lnSpc>
                        <a:spcAft>
                          <a:spcPts val="800"/>
                        </a:spcAft>
                      </a:pPr>
                      <a:r>
                        <a:rPr lang="fr-FR" sz="1400" smtClean="0">
                          <a:effectLst/>
                        </a:rPr>
                        <a:t>Guagua Pichincha (4784m)</a:t>
                      </a:r>
                      <a:r>
                        <a:rPr lang="fr-FR" sz="1400">
                          <a:effectLst/>
                        </a:rPr>
                        <a:t> </a:t>
                      </a:r>
                    </a:p>
                    <a:p>
                      <a:pPr algn="just">
                        <a:lnSpc>
                          <a:spcPct val="107000"/>
                        </a:lnSpc>
                        <a:spcAft>
                          <a:spcPts val="800"/>
                        </a:spcAft>
                      </a:pPr>
                      <a:r>
                        <a:rPr lang="fr-FR" sz="1400">
                          <a:effectLst/>
                        </a:rPr>
                        <a:t> </a:t>
                      </a:r>
                      <a:endParaRPr lang="fr-FR" sz="1400">
                        <a:effectLst/>
                        <a:latin typeface="Calibri" panose="020F0502020204030204" pitchFamily="34" charset="0"/>
                        <a:ea typeface="Calibri" panose="020F0502020204030204" pitchFamily="34" charset="0"/>
                      </a:endParaRPr>
                    </a:p>
                  </a:txBody>
                  <a:tcPr marL="46703" marR="46703" marT="0" marB="0"/>
                </a:tc>
              </a:tr>
              <a:tr h="444243">
                <a:tc>
                  <a:txBody>
                    <a:bodyPr/>
                    <a:lstStyle/>
                    <a:p>
                      <a:pPr algn="just">
                        <a:lnSpc>
                          <a:spcPct val="107000"/>
                        </a:lnSpc>
                        <a:spcAft>
                          <a:spcPts val="800"/>
                        </a:spcAft>
                      </a:pPr>
                      <a:r>
                        <a:rPr lang="fr-FR" sz="1400" dirty="0" smtClean="0">
                          <a:effectLst/>
                        </a:rPr>
                        <a:t>Vendredi 31/05/19 </a:t>
                      </a:r>
                      <a:r>
                        <a:rPr lang="fr-FR" sz="1400" dirty="0">
                          <a:effectLst/>
                        </a:rPr>
                        <a:t>Samedi 1/06/19</a:t>
                      </a:r>
                      <a:endParaRPr lang="fr-FR" sz="1400" dirty="0">
                        <a:effectLst/>
                        <a:latin typeface="Calibri" panose="020F0502020204030204" pitchFamily="34" charset="0"/>
                        <a:ea typeface="Calibri" panose="020F0502020204030204" pitchFamily="34" charset="0"/>
                      </a:endParaRPr>
                    </a:p>
                  </a:txBody>
                  <a:tcPr marL="46703" marR="46703" marT="0" marB="0"/>
                </a:tc>
                <a:tc>
                  <a:txBody>
                    <a:bodyPr/>
                    <a:lstStyle/>
                    <a:p>
                      <a:pPr algn="just">
                        <a:lnSpc>
                          <a:spcPct val="107000"/>
                        </a:lnSpc>
                        <a:spcAft>
                          <a:spcPts val="800"/>
                        </a:spcAft>
                      </a:pPr>
                      <a:r>
                        <a:rPr lang="fr-FR" sz="1400" b="1" dirty="0">
                          <a:solidFill>
                            <a:srgbClr val="FF0000"/>
                          </a:solidFill>
                          <a:effectLst/>
                        </a:rPr>
                        <a:t>DEFI 5000</a:t>
                      </a:r>
                    </a:p>
                    <a:p>
                      <a:pPr algn="just">
                        <a:lnSpc>
                          <a:spcPct val="107000"/>
                        </a:lnSpc>
                        <a:spcAft>
                          <a:spcPts val="800"/>
                        </a:spcAft>
                      </a:pPr>
                      <a:r>
                        <a:rPr lang="fr-FR" sz="1400" b="1" dirty="0" err="1">
                          <a:solidFill>
                            <a:srgbClr val="FF0000"/>
                          </a:solidFill>
                          <a:effectLst/>
                        </a:rPr>
                        <a:t>Iliniza</a:t>
                      </a:r>
                      <a:r>
                        <a:rPr lang="fr-FR" sz="1400" b="1" dirty="0">
                          <a:solidFill>
                            <a:srgbClr val="FF0000"/>
                          </a:solidFill>
                          <a:effectLst/>
                        </a:rPr>
                        <a:t> </a:t>
                      </a:r>
                      <a:r>
                        <a:rPr lang="fr-FR" sz="1400" b="1" dirty="0" err="1">
                          <a:solidFill>
                            <a:srgbClr val="FF0000"/>
                          </a:solidFill>
                          <a:effectLst/>
                        </a:rPr>
                        <a:t>Norte</a:t>
                      </a:r>
                      <a:r>
                        <a:rPr lang="fr-FR" sz="1400" b="1" dirty="0">
                          <a:solidFill>
                            <a:srgbClr val="FF0000"/>
                          </a:solidFill>
                          <a:effectLst/>
                        </a:rPr>
                        <a:t> </a:t>
                      </a:r>
                      <a:r>
                        <a:rPr lang="fr-FR" sz="1400" b="1" dirty="0" smtClean="0">
                          <a:solidFill>
                            <a:srgbClr val="FF0000"/>
                          </a:solidFill>
                          <a:effectLst/>
                        </a:rPr>
                        <a:t>(5248m)</a:t>
                      </a:r>
                      <a:endParaRPr lang="fr-FR" sz="1400" b="1" dirty="0">
                        <a:solidFill>
                          <a:srgbClr val="FF0000"/>
                        </a:solidFill>
                        <a:effectLst/>
                        <a:latin typeface="Calibri" panose="020F0502020204030204" pitchFamily="34" charset="0"/>
                        <a:ea typeface="Calibri" panose="020F0502020204030204" pitchFamily="34" charset="0"/>
                      </a:endParaRPr>
                    </a:p>
                  </a:txBody>
                  <a:tcPr marL="46703" marR="46703" marT="0" marB="0"/>
                </a:tc>
              </a:tr>
            </a:tbl>
          </a:graphicData>
        </a:graphic>
      </p:graphicFrame>
    </p:spTree>
    <p:extLst>
      <p:ext uri="{BB962C8B-B14F-4D97-AF65-F5344CB8AC3E}">
        <p14:creationId xmlns:p14="http://schemas.microsoft.com/office/powerpoint/2010/main" val="1605997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LYCEE / activité</a:t>
            </a:r>
            <a:endParaRPr lang="fr-FR" dirty="0"/>
          </a:p>
        </p:txBody>
      </p:sp>
      <p:sp>
        <p:nvSpPr>
          <p:cNvPr id="3" name="Espace réservé du contenu 2"/>
          <p:cNvSpPr>
            <a:spLocks noGrp="1"/>
          </p:cNvSpPr>
          <p:nvPr>
            <p:ph idx="1"/>
          </p:nvPr>
        </p:nvSpPr>
        <p:spPr>
          <a:xfrm>
            <a:off x="1024128" y="1939636"/>
            <a:ext cx="9720073" cy="4369724"/>
          </a:xfrm>
        </p:spPr>
        <p:txBody>
          <a:bodyPr>
            <a:normAutofit lnSpcReduction="10000"/>
          </a:bodyPr>
          <a:lstStyle/>
          <a:p>
            <a:r>
              <a:rPr lang="fr-FR" b="1" dirty="0" smtClean="0">
                <a:solidFill>
                  <a:srgbClr val="FF0000"/>
                </a:solidFill>
              </a:rPr>
              <a:t>LYCEE MUSCULATION  (lundi et mercredi, pause méridienne)</a:t>
            </a:r>
          </a:p>
          <a:p>
            <a:r>
              <a:rPr lang="fr-FR" sz="1800" b="1" dirty="0" smtClean="0">
                <a:solidFill>
                  <a:srgbClr val="FF0000"/>
                </a:solidFill>
              </a:rPr>
              <a:t>Mr CUCALON, Mme KERJEAN</a:t>
            </a:r>
            <a:endParaRPr lang="fr-FR" sz="1800" b="1" dirty="0">
              <a:solidFill>
                <a:srgbClr val="FF0000"/>
              </a:solidFill>
            </a:endParaRPr>
          </a:p>
          <a:p>
            <a:r>
              <a:rPr lang="fr-FR" dirty="0" smtClean="0"/>
              <a:t>EFFECTIF INITIAL: 10 élèves</a:t>
            </a:r>
          </a:p>
          <a:p>
            <a:pPr algn="just"/>
            <a:r>
              <a:rPr lang="es-ES" dirty="0" err="1" smtClean="0"/>
              <a:t>Très</a:t>
            </a:r>
            <a:r>
              <a:rPr lang="es-ES" dirty="0" smtClean="0"/>
              <a:t> </a:t>
            </a:r>
            <a:r>
              <a:rPr lang="es-ES" dirty="0" err="1"/>
              <a:t>peu</a:t>
            </a:r>
            <a:r>
              <a:rPr lang="es-ES" dirty="0"/>
              <a:t> </a:t>
            </a:r>
            <a:r>
              <a:rPr lang="es-ES" dirty="0" err="1"/>
              <a:t>d’élèves</a:t>
            </a:r>
            <a:r>
              <a:rPr lang="es-ES" dirty="0"/>
              <a:t> </a:t>
            </a:r>
            <a:r>
              <a:rPr lang="es-ES" dirty="0" err="1"/>
              <a:t>lors</a:t>
            </a:r>
            <a:r>
              <a:rPr lang="es-ES" dirty="0"/>
              <a:t> des </a:t>
            </a:r>
            <a:r>
              <a:rPr lang="es-ES" dirty="0" err="1"/>
              <a:t>séances</a:t>
            </a:r>
            <a:r>
              <a:rPr lang="es-ES" dirty="0"/>
              <a:t> de </a:t>
            </a:r>
            <a:r>
              <a:rPr lang="es-ES" dirty="0" err="1"/>
              <a:t>Musculation</a:t>
            </a:r>
            <a:r>
              <a:rPr lang="es-ES" dirty="0"/>
              <a:t>. Un </a:t>
            </a:r>
            <a:r>
              <a:rPr lang="es-ES" dirty="0" err="1"/>
              <a:t>seul</a:t>
            </a:r>
            <a:r>
              <a:rPr lang="es-ES" dirty="0"/>
              <a:t> </a:t>
            </a:r>
            <a:r>
              <a:rPr lang="es-ES" dirty="0" err="1"/>
              <a:t>élève</a:t>
            </a:r>
            <a:r>
              <a:rPr lang="es-ES" dirty="0"/>
              <a:t> </a:t>
            </a:r>
            <a:r>
              <a:rPr lang="es-ES" dirty="0" err="1" smtClean="0"/>
              <a:t>très</a:t>
            </a:r>
            <a:r>
              <a:rPr lang="es-ES" dirty="0" smtClean="0"/>
              <a:t> </a:t>
            </a:r>
            <a:r>
              <a:rPr lang="es-ES" dirty="0" err="1" smtClean="0"/>
              <a:t>régulier</a:t>
            </a:r>
            <a:r>
              <a:rPr lang="es-ES" dirty="0" smtClean="0"/>
              <a:t>, </a:t>
            </a:r>
            <a:r>
              <a:rPr lang="es-ES" dirty="0"/>
              <a:t>et 2 </a:t>
            </a:r>
            <a:r>
              <a:rPr lang="es-ES" dirty="0" err="1"/>
              <a:t>autres</a:t>
            </a:r>
            <a:r>
              <a:rPr lang="es-ES" dirty="0"/>
              <a:t> </a:t>
            </a:r>
            <a:r>
              <a:rPr lang="es-ES" dirty="0" err="1"/>
              <a:t>venaient</a:t>
            </a:r>
            <a:r>
              <a:rPr lang="es-ES" dirty="0"/>
              <a:t> </a:t>
            </a:r>
            <a:r>
              <a:rPr lang="es-ES" dirty="0" err="1"/>
              <a:t>assez</a:t>
            </a:r>
            <a:r>
              <a:rPr lang="es-ES" dirty="0"/>
              <a:t> </a:t>
            </a:r>
            <a:r>
              <a:rPr lang="es-ES" dirty="0" err="1"/>
              <a:t>régulièrement</a:t>
            </a:r>
            <a:r>
              <a:rPr lang="es-ES" dirty="0"/>
              <a:t>, </a:t>
            </a:r>
            <a:r>
              <a:rPr lang="es-ES" dirty="0" err="1"/>
              <a:t>mais</a:t>
            </a:r>
            <a:r>
              <a:rPr lang="es-ES" dirty="0"/>
              <a:t> des </a:t>
            </a:r>
            <a:r>
              <a:rPr lang="es-ES" dirty="0" err="1"/>
              <a:t>séances</a:t>
            </a:r>
            <a:r>
              <a:rPr lang="es-ES" dirty="0"/>
              <a:t> </a:t>
            </a:r>
            <a:r>
              <a:rPr lang="es-ES" dirty="0" err="1"/>
              <a:t>avec</a:t>
            </a:r>
            <a:r>
              <a:rPr lang="es-ES" dirty="0"/>
              <a:t> plus de 3 </a:t>
            </a:r>
            <a:r>
              <a:rPr lang="es-ES" dirty="0" err="1"/>
              <a:t>élèves</a:t>
            </a:r>
            <a:r>
              <a:rPr lang="es-ES" dirty="0"/>
              <a:t> </a:t>
            </a:r>
            <a:r>
              <a:rPr lang="es-ES" dirty="0" err="1"/>
              <a:t>étaient</a:t>
            </a:r>
            <a:r>
              <a:rPr lang="es-ES" dirty="0"/>
              <a:t> </a:t>
            </a:r>
            <a:r>
              <a:rPr lang="es-ES" dirty="0" err="1"/>
              <a:t>rares</a:t>
            </a:r>
            <a:r>
              <a:rPr lang="es-ES" dirty="0" smtClean="0"/>
              <a:t>.</a:t>
            </a:r>
          </a:p>
          <a:p>
            <a:pPr algn="just"/>
            <a:r>
              <a:rPr lang="es-ES" b="1" dirty="0" err="1" smtClean="0"/>
              <a:t>Bilan</a:t>
            </a:r>
            <a:r>
              <a:rPr lang="es-ES" b="1" dirty="0" smtClean="0"/>
              <a:t> / </a:t>
            </a:r>
            <a:r>
              <a:rPr lang="es-ES" b="1" dirty="0" err="1" smtClean="0"/>
              <a:t>Perspectives</a:t>
            </a:r>
            <a:r>
              <a:rPr lang="es-ES" b="1" dirty="0" smtClean="0"/>
              <a:t>:</a:t>
            </a:r>
          </a:p>
          <a:p>
            <a:pPr algn="just"/>
            <a:r>
              <a:rPr lang="es-ES" dirty="0" err="1" smtClean="0"/>
              <a:t>Ouvrir</a:t>
            </a:r>
            <a:r>
              <a:rPr lang="es-ES" dirty="0" smtClean="0"/>
              <a:t> un </a:t>
            </a:r>
            <a:r>
              <a:rPr lang="es-ES" dirty="0" err="1" smtClean="0"/>
              <a:t>seul</a:t>
            </a:r>
            <a:r>
              <a:rPr lang="es-ES" dirty="0" smtClean="0"/>
              <a:t> </a:t>
            </a:r>
            <a:r>
              <a:rPr lang="es-ES" dirty="0" err="1" smtClean="0"/>
              <a:t>créneau</a:t>
            </a:r>
            <a:r>
              <a:rPr lang="es-ES" dirty="0" smtClean="0"/>
              <a:t> </a:t>
            </a:r>
            <a:r>
              <a:rPr lang="es-ES" dirty="0" err="1" smtClean="0"/>
              <a:t>hebdomadaire</a:t>
            </a:r>
            <a:endParaRPr lang="es-ES" dirty="0" smtClean="0"/>
          </a:p>
          <a:p>
            <a:pPr algn="just"/>
            <a:r>
              <a:rPr lang="es-ES" dirty="0" err="1" smtClean="0"/>
              <a:t>Ouvrir</a:t>
            </a:r>
            <a:r>
              <a:rPr lang="es-ES" dirty="0" smtClean="0"/>
              <a:t> </a:t>
            </a:r>
            <a:r>
              <a:rPr lang="es-ES" dirty="0" err="1" smtClean="0"/>
              <a:t>l’activité</a:t>
            </a:r>
            <a:r>
              <a:rPr lang="es-ES" dirty="0" smtClean="0"/>
              <a:t> </a:t>
            </a:r>
            <a:r>
              <a:rPr lang="es-ES" dirty="0" err="1" smtClean="0"/>
              <a:t>aux</a:t>
            </a:r>
            <a:r>
              <a:rPr lang="es-ES" dirty="0" smtClean="0"/>
              <a:t> </a:t>
            </a:r>
            <a:r>
              <a:rPr lang="es-ES" dirty="0" err="1" smtClean="0"/>
              <a:t>élèves</a:t>
            </a:r>
            <a:r>
              <a:rPr lang="es-ES" dirty="0" smtClean="0"/>
              <a:t> de 3ème</a:t>
            </a:r>
          </a:p>
          <a:p>
            <a:pPr algn="just"/>
            <a:r>
              <a:rPr lang="es-ES" dirty="0" err="1" smtClean="0"/>
              <a:t>Proposer</a:t>
            </a:r>
            <a:r>
              <a:rPr lang="es-ES" dirty="0" smtClean="0"/>
              <a:t> la </a:t>
            </a:r>
            <a:r>
              <a:rPr lang="es-ES" dirty="0" err="1" smtClean="0"/>
              <a:t>musculation</a:t>
            </a:r>
            <a:r>
              <a:rPr lang="es-ES" dirty="0" smtClean="0"/>
              <a:t> en </a:t>
            </a:r>
            <a:r>
              <a:rPr lang="es-ES" dirty="0" err="1" smtClean="0"/>
              <a:t>même</a:t>
            </a:r>
            <a:r>
              <a:rPr lang="es-ES" dirty="0" smtClean="0"/>
              <a:t> </a:t>
            </a:r>
            <a:r>
              <a:rPr lang="es-ES" dirty="0" err="1" smtClean="0"/>
              <a:t>temps</a:t>
            </a:r>
            <a:r>
              <a:rPr lang="es-ES" dirty="0" smtClean="0"/>
              <a:t> </a:t>
            </a:r>
            <a:r>
              <a:rPr lang="es-ES" dirty="0" err="1" smtClean="0"/>
              <a:t>qu’une</a:t>
            </a:r>
            <a:r>
              <a:rPr lang="es-ES" dirty="0" smtClean="0"/>
              <a:t> </a:t>
            </a:r>
            <a:r>
              <a:rPr lang="es-ES" dirty="0" err="1" smtClean="0"/>
              <a:t>autre</a:t>
            </a:r>
            <a:r>
              <a:rPr lang="es-ES" dirty="0" smtClean="0"/>
              <a:t> </a:t>
            </a:r>
            <a:r>
              <a:rPr lang="es-ES" dirty="0" err="1" smtClean="0"/>
              <a:t>activité</a:t>
            </a:r>
            <a:r>
              <a:rPr lang="es-ES" dirty="0" smtClean="0"/>
              <a:t> </a:t>
            </a:r>
            <a:r>
              <a:rPr lang="es-ES" dirty="0" err="1" smtClean="0"/>
              <a:t>au</a:t>
            </a:r>
            <a:r>
              <a:rPr lang="es-ES" dirty="0" smtClean="0"/>
              <a:t> Coliseo (</a:t>
            </a:r>
            <a:r>
              <a:rPr lang="es-ES" dirty="0" err="1" smtClean="0"/>
              <a:t>comme</a:t>
            </a:r>
            <a:r>
              <a:rPr lang="es-ES" dirty="0" smtClean="0"/>
              <a:t> </a:t>
            </a:r>
            <a:r>
              <a:rPr lang="es-ES" dirty="0" err="1" smtClean="0"/>
              <a:t>c’est</a:t>
            </a:r>
            <a:r>
              <a:rPr lang="es-ES" dirty="0" smtClean="0"/>
              <a:t> le cas </a:t>
            </a:r>
            <a:r>
              <a:rPr lang="es-ES" dirty="0" err="1" smtClean="0"/>
              <a:t>avec</a:t>
            </a:r>
            <a:r>
              <a:rPr lang="es-ES" dirty="0" smtClean="0"/>
              <a:t> le bádminton) </a:t>
            </a:r>
            <a:r>
              <a:rPr lang="es-ES" dirty="0" err="1" smtClean="0"/>
              <a:t>pour</a:t>
            </a:r>
            <a:r>
              <a:rPr lang="es-ES" dirty="0" smtClean="0"/>
              <a:t> </a:t>
            </a:r>
            <a:r>
              <a:rPr lang="es-ES" dirty="0" err="1" smtClean="0"/>
              <a:t>ne</a:t>
            </a:r>
            <a:r>
              <a:rPr lang="es-ES" dirty="0" smtClean="0"/>
              <a:t> </a:t>
            </a:r>
            <a:r>
              <a:rPr lang="es-ES" dirty="0" err="1" smtClean="0"/>
              <a:t>mobiliser</a:t>
            </a:r>
            <a:r>
              <a:rPr lang="es-ES" dirty="0" smtClean="0"/>
              <a:t> </a:t>
            </a:r>
            <a:r>
              <a:rPr lang="es-ES" dirty="0" err="1" smtClean="0"/>
              <a:t>qu’un</a:t>
            </a:r>
            <a:r>
              <a:rPr lang="es-ES" dirty="0" smtClean="0"/>
              <a:t> </a:t>
            </a:r>
            <a:r>
              <a:rPr lang="es-ES" dirty="0" err="1" smtClean="0"/>
              <a:t>seul</a:t>
            </a:r>
            <a:r>
              <a:rPr lang="es-ES" dirty="0" smtClean="0"/>
              <a:t> </a:t>
            </a:r>
            <a:r>
              <a:rPr lang="es-ES" dirty="0" err="1" smtClean="0"/>
              <a:t>professeur</a:t>
            </a:r>
            <a:r>
              <a:rPr lang="es-ES" dirty="0" smtClean="0"/>
              <a:t> sur 2 </a:t>
            </a:r>
            <a:r>
              <a:rPr lang="es-ES" dirty="0" err="1" smtClean="0"/>
              <a:t>activités</a:t>
            </a:r>
            <a:endParaRPr lang="es-ES" dirty="0" smtClean="0"/>
          </a:p>
          <a:p>
            <a:endParaRPr lang="fr-FR" dirty="0"/>
          </a:p>
          <a:p>
            <a:endParaRPr lang="fr-FR" dirty="0" smtClean="0"/>
          </a:p>
        </p:txBody>
      </p:sp>
    </p:spTree>
    <p:extLst>
      <p:ext uri="{BB962C8B-B14F-4D97-AF65-F5344CB8AC3E}">
        <p14:creationId xmlns:p14="http://schemas.microsoft.com/office/powerpoint/2010/main" val="2582725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11167872" cy="1043559"/>
          </a:xfrm>
        </p:spPr>
        <p:txBody>
          <a:bodyPr>
            <a:normAutofit fontScale="90000"/>
          </a:bodyPr>
          <a:lstStyle/>
          <a:p>
            <a:r>
              <a:rPr lang="fr-FR" sz="4400" b="1" u="sng" dirty="0" smtClean="0"/>
              <a:t/>
            </a:r>
            <a:br>
              <a:rPr lang="fr-FR" sz="4400" b="1" u="sng" dirty="0" smtClean="0"/>
            </a:br>
            <a:r>
              <a:rPr lang="fr-FR" sz="4400" b="1" u="sng" dirty="0" smtClean="0"/>
              <a:t>Les projets 2018/2019 et </a:t>
            </a:r>
            <a:r>
              <a:rPr lang="fr-FR" sz="4400" b="1" u="sng" dirty="0" err="1" smtClean="0"/>
              <a:t>perSpectives</a:t>
            </a:r>
            <a:r>
              <a:rPr lang="fr-FR" sz="4400" b="1" u="sng" dirty="0" smtClean="0"/>
              <a:t> 2019/2020</a:t>
            </a:r>
            <a:r>
              <a:rPr lang="es-EC" sz="4400" dirty="0"/>
              <a:t/>
            </a:r>
            <a:br>
              <a:rPr lang="es-EC" sz="4400" dirty="0"/>
            </a:br>
            <a:endParaRPr lang="es-EC" sz="4400" dirty="0"/>
          </a:p>
        </p:txBody>
      </p:sp>
      <p:sp>
        <p:nvSpPr>
          <p:cNvPr id="3" name="Marcador de contenido 2"/>
          <p:cNvSpPr>
            <a:spLocks noGrp="1"/>
          </p:cNvSpPr>
          <p:nvPr>
            <p:ph idx="1"/>
          </p:nvPr>
        </p:nvSpPr>
        <p:spPr>
          <a:xfrm>
            <a:off x="1024128" y="1628775"/>
            <a:ext cx="10739247" cy="4733925"/>
          </a:xfrm>
        </p:spPr>
        <p:txBody>
          <a:bodyPr>
            <a:noAutofit/>
          </a:bodyPr>
          <a:lstStyle/>
          <a:p>
            <a:pPr lvl="0" fontAlgn="base"/>
            <a:r>
              <a:rPr lang="fr-FR" sz="2400" b="1" dirty="0" smtClean="0">
                <a:solidFill>
                  <a:srgbClr val="FFC000"/>
                </a:solidFill>
              </a:rPr>
              <a:t>Projet </a:t>
            </a:r>
            <a:r>
              <a:rPr lang="fr-FR" sz="2400" b="1" dirty="0">
                <a:solidFill>
                  <a:srgbClr val="FFC000"/>
                </a:solidFill>
              </a:rPr>
              <a:t>séjour de l’AS </a:t>
            </a:r>
            <a:r>
              <a:rPr lang="fr-FR" sz="2400" dirty="0"/>
              <a:t>au Chimborazo pour élèves licenciés du </a:t>
            </a:r>
            <a:r>
              <a:rPr lang="fr-FR" sz="2400" dirty="0" smtClean="0"/>
              <a:t>collège Formation </a:t>
            </a:r>
            <a:r>
              <a:rPr lang="fr-FR" sz="2400" dirty="0"/>
              <a:t>des </a:t>
            </a:r>
            <a:r>
              <a:rPr lang="fr-FR" sz="2400" b="1" dirty="0">
                <a:solidFill>
                  <a:srgbClr val="FFC000"/>
                </a:solidFill>
              </a:rPr>
              <a:t>Jeunes Officiels </a:t>
            </a:r>
            <a:r>
              <a:rPr lang="fr-FR" sz="2400" dirty="0"/>
              <a:t>(sessions de formation avec remise de diplômes</a:t>
            </a:r>
            <a:r>
              <a:rPr lang="fr-FR" sz="2400" dirty="0" smtClean="0"/>
              <a:t>)</a:t>
            </a:r>
            <a:endParaRPr lang="es-EC" sz="2400" dirty="0"/>
          </a:p>
          <a:p>
            <a:pPr lvl="0" fontAlgn="base"/>
            <a:r>
              <a:rPr lang="fr-FR" sz="2400" dirty="0"/>
              <a:t>Mise en place </a:t>
            </a:r>
            <a:r>
              <a:rPr lang="fr-FR" sz="2400" b="1" dirty="0">
                <a:solidFill>
                  <a:srgbClr val="FFC000"/>
                </a:solidFill>
              </a:rPr>
              <a:t>l’AS Cycle 3</a:t>
            </a:r>
            <a:r>
              <a:rPr lang="fr-FR" sz="2400" dirty="0"/>
              <a:t>, conjointement avec les professeurs du premier degré volontaires, le jeudi de 13h à </a:t>
            </a:r>
            <a:r>
              <a:rPr lang="fr-FR" sz="2400" dirty="0" smtClean="0"/>
              <a:t>16h</a:t>
            </a:r>
            <a:endParaRPr lang="es-EC" sz="2400" dirty="0"/>
          </a:p>
          <a:p>
            <a:pPr lvl="0" fontAlgn="base"/>
            <a:r>
              <a:rPr lang="fr-FR" sz="2400" dirty="0"/>
              <a:t>Stage de </a:t>
            </a:r>
            <a:r>
              <a:rPr lang="fr-FR" sz="2400" b="1" dirty="0">
                <a:solidFill>
                  <a:srgbClr val="FFC000"/>
                </a:solidFill>
              </a:rPr>
              <a:t>Beach Volley </a:t>
            </a:r>
            <a:r>
              <a:rPr lang="fr-FR" sz="2400" dirty="0"/>
              <a:t>à </a:t>
            </a:r>
            <a:r>
              <a:rPr lang="fr-FR" sz="2400" dirty="0" smtClean="0"/>
              <a:t>Salinas, stage de </a:t>
            </a:r>
            <a:r>
              <a:rPr lang="fr-FR" sz="2400" b="1" dirty="0" smtClean="0">
                <a:solidFill>
                  <a:srgbClr val="FFC000"/>
                </a:solidFill>
              </a:rPr>
              <a:t>football (annulé)</a:t>
            </a:r>
            <a:endParaRPr lang="es-EC" sz="2400" b="1" dirty="0">
              <a:solidFill>
                <a:srgbClr val="FFC000"/>
              </a:solidFill>
            </a:endParaRPr>
          </a:p>
          <a:p>
            <a:pPr lvl="0" fontAlgn="base"/>
            <a:r>
              <a:rPr lang="fr-FR" sz="2400" dirty="0"/>
              <a:t>Participation aux </a:t>
            </a:r>
            <a:r>
              <a:rPr lang="fr-FR" sz="2400" b="1" dirty="0">
                <a:solidFill>
                  <a:srgbClr val="FFC000"/>
                </a:solidFill>
              </a:rPr>
              <a:t>JIJ 2019 </a:t>
            </a:r>
            <a:r>
              <a:rPr lang="fr-FR" sz="2400" dirty="0" smtClean="0"/>
              <a:t>au Liban ( dates: 19 au 24 Juin 2019)</a:t>
            </a:r>
            <a:endParaRPr lang="es-EC" sz="2400" dirty="0"/>
          </a:p>
          <a:p>
            <a:pPr lvl="0" fontAlgn="base"/>
            <a:r>
              <a:rPr lang="fr-FR" sz="2400" dirty="0" smtClean="0"/>
              <a:t>Mise </a:t>
            </a:r>
            <a:r>
              <a:rPr lang="fr-FR" sz="2400" dirty="0"/>
              <a:t>en place d’une APP (Activité Pédagogique Pilote) autour de </a:t>
            </a:r>
            <a:r>
              <a:rPr lang="fr-FR" sz="2400" b="1" dirty="0">
                <a:solidFill>
                  <a:srgbClr val="FFC000"/>
                </a:solidFill>
              </a:rPr>
              <a:t>l’Andinisme</a:t>
            </a:r>
            <a:r>
              <a:rPr lang="fr-FR" sz="2400" b="1" dirty="0" smtClean="0">
                <a:solidFill>
                  <a:srgbClr val="FFC000"/>
                </a:solidFill>
              </a:rPr>
              <a:t>.</a:t>
            </a:r>
          </a:p>
          <a:p>
            <a:pPr lvl="0" fontAlgn="base"/>
            <a:r>
              <a:rPr lang="fr-FR" sz="2400" b="1" dirty="0" smtClean="0">
                <a:solidFill>
                  <a:srgbClr val="FFC000"/>
                </a:solidFill>
              </a:rPr>
              <a:t>Organisation de La ligue de zone UNSS </a:t>
            </a:r>
            <a:r>
              <a:rPr lang="fr-FR" sz="2400" dirty="0" smtClean="0"/>
              <a:t>et si possible d’événements de zone (en cours de développement)</a:t>
            </a:r>
            <a:endParaRPr lang="es-EC" sz="2400" dirty="0"/>
          </a:p>
          <a:p>
            <a:endParaRPr lang="es-EC" sz="2400" dirty="0"/>
          </a:p>
        </p:txBody>
      </p:sp>
    </p:spTree>
    <p:extLst>
      <p:ext uri="{BB962C8B-B14F-4D97-AF65-F5344CB8AC3E}">
        <p14:creationId xmlns:p14="http://schemas.microsoft.com/office/powerpoint/2010/main" val="398318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6133910" cy="1499616"/>
          </a:xfrm>
        </p:spPr>
        <p:txBody>
          <a:bodyPr>
            <a:normAutofit/>
          </a:bodyPr>
          <a:lstStyle/>
          <a:p>
            <a:r>
              <a:rPr lang="es-EC" dirty="0" smtClean="0"/>
              <a:t>Le </a:t>
            </a:r>
            <a:r>
              <a:rPr lang="es-EC" dirty="0" err="1" smtClean="0"/>
              <a:t>séjour</a:t>
            </a:r>
            <a:r>
              <a:rPr lang="es-EC" dirty="0" smtClean="0"/>
              <a:t> AS </a:t>
            </a:r>
            <a:r>
              <a:rPr lang="es-EC" dirty="0" err="1" smtClean="0"/>
              <a:t>au</a:t>
            </a:r>
            <a:r>
              <a:rPr lang="es-EC" dirty="0" smtClean="0"/>
              <a:t> </a:t>
            </a:r>
            <a:r>
              <a:rPr lang="es-EC" dirty="0" err="1" smtClean="0"/>
              <a:t>pied</a:t>
            </a:r>
            <a:r>
              <a:rPr lang="es-EC" dirty="0" smtClean="0"/>
              <a:t> du CHIMBORAZO </a:t>
            </a:r>
            <a:endParaRPr lang="es-EC" dirty="0"/>
          </a:p>
        </p:txBody>
      </p:sp>
      <p:sp>
        <p:nvSpPr>
          <p:cNvPr id="5" name="Marcador de contenido 2"/>
          <p:cNvSpPr txBox="1">
            <a:spLocks/>
          </p:cNvSpPr>
          <p:nvPr/>
        </p:nvSpPr>
        <p:spPr>
          <a:xfrm>
            <a:off x="314325" y="1957388"/>
            <a:ext cx="7743825" cy="43862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None/>
            </a:pPr>
            <a:endParaRPr lang="fr-FR" dirty="0"/>
          </a:p>
          <a:p>
            <a:endParaRPr lang="es-EC" dirty="0"/>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833" t="13937"/>
          <a:stretch/>
        </p:blipFill>
        <p:spPr>
          <a:xfrm>
            <a:off x="6455121" y="585216"/>
            <a:ext cx="5389829" cy="350821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07" y="2276946"/>
            <a:ext cx="4430162" cy="3322622"/>
          </a:xfrm>
          <a:prstGeom prst="rect">
            <a:avLst/>
          </a:prstGeom>
        </p:spPr>
      </p:pic>
      <p:sp>
        <p:nvSpPr>
          <p:cNvPr id="6" name="ZoneTexte 5"/>
          <p:cNvSpPr txBox="1"/>
          <p:nvPr/>
        </p:nvSpPr>
        <p:spPr>
          <a:xfrm>
            <a:off x="5911913" y="4583905"/>
            <a:ext cx="5933037" cy="2031325"/>
          </a:xfrm>
          <a:prstGeom prst="rect">
            <a:avLst/>
          </a:prstGeom>
          <a:noFill/>
        </p:spPr>
        <p:txBody>
          <a:bodyPr wrap="square" rtlCol="0">
            <a:spAutoFit/>
          </a:bodyPr>
          <a:lstStyle/>
          <a:p>
            <a:pPr algn="just"/>
            <a:r>
              <a:rPr lang="fr-FR" b="1" dirty="0" smtClean="0">
                <a:solidFill>
                  <a:srgbClr val="FF0000"/>
                </a:solidFill>
              </a:rPr>
              <a:t>Du 3 au 7 Juin 2019, au pied du CHIMBORAZO</a:t>
            </a:r>
          </a:p>
          <a:p>
            <a:pPr algn="just"/>
            <a:r>
              <a:rPr lang="fr-FR" dirty="0" smtClean="0"/>
              <a:t>Activités sportives (Escalade, Randonnée, Echanges Sportifs) et culturelles (Elevage d’Alpaga, Culture de Quinoa, marché de </a:t>
            </a:r>
            <a:r>
              <a:rPr lang="fr-FR" dirty="0" err="1" smtClean="0"/>
              <a:t>Guamote</a:t>
            </a:r>
            <a:r>
              <a:rPr lang="fr-FR" dirty="0" smtClean="0"/>
              <a:t>, visites…)</a:t>
            </a:r>
          </a:p>
          <a:p>
            <a:pPr algn="just"/>
            <a:r>
              <a:rPr lang="fr-FR" dirty="0" smtClean="0"/>
              <a:t>Points positifs: très bonne ambiance, échanges</a:t>
            </a:r>
          </a:p>
          <a:p>
            <a:pPr algn="just"/>
            <a:r>
              <a:rPr lang="fr-FR" dirty="0" smtClean="0"/>
              <a:t>Points négatifs: peu de participants (17 au lieu de 30 attendus)</a:t>
            </a:r>
          </a:p>
          <a:p>
            <a:pPr algn="just"/>
            <a:endParaRPr lang="fr-FR" dirty="0"/>
          </a:p>
        </p:txBody>
      </p:sp>
    </p:spTree>
    <p:extLst>
      <p:ext uri="{BB962C8B-B14F-4D97-AF65-F5344CB8AC3E}">
        <p14:creationId xmlns:p14="http://schemas.microsoft.com/office/powerpoint/2010/main" val="1528598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5802186" cy="1499616"/>
          </a:xfrm>
        </p:spPr>
        <p:txBody>
          <a:bodyPr>
            <a:normAutofit fontScale="90000"/>
          </a:bodyPr>
          <a:lstStyle/>
          <a:p>
            <a:r>
              <a:rPr lang="es-EC" dirty="0" smtClean="0"/>
              <a:t>LES </a:t>
            </a:r>
            <a:r>
              <a:rPr lang="es-EC" dirty="0" err="1" smtClean="0"/>
              <a:t>JEUx</a:t>
            </a:r>
            <a:r>
              <a:rPr lang="es-EC" dirty="0" smtClean="0"/>
              <a:t> INTERNATIONAUX de la JEUNESSE 2019 (Liban)</a:t>
            </a:r>
            <a:endParaRPr lang="es-EC" dirty="0"/>
          </a:p>
        </p:txBody>
      </p:sp>
      <p:sp>
        <p:nvSpPr>
          <p:cNvPr id="5" name="Marcador de contenido 2"/>
          <p:cNvSpPr txBox="1">
            <a:spLocks/>
          </p:cNvSpPr>
          <p:nvPr/>
        </p:nvSpPr>
        <p:spPr>
          <a:xfrm>
            <a:off x="314325" y="1957388"/>
            <a:ext cx="7743825" cy="43862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None/>
            </a:pPr>
            <a:endParaRPr lang="fr-FR" dirty="0"/>
          </a:p>
          <a:p>
            <a:endParaRPr lang="es-EC"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1786" y="0"/>
            <a:ext cx="4570214" cy="6858000"/>
          </a:xfrm>
          <a:prstGeom prst="rect">
            <a:avLst/>
          </a:prstGeom>
        </p:spPr>
      </p:pic>
      <p:sp>
        <p:nvSpPr>
          <p:cNvPr id="4" name="ZoneTexte 3"/>
          <p:cNvSpPr txBox="1"/>
          <p:nvPr/>
        </p:nvSpPr>
        <p:spPr>
          <a:xfrm>
            <a:off x="615637" y="2489703"/>
            <a:ext cx="5721790" cy="4247317"/>
          </a:xfrm>
          <a:prstGeom prst="rect">
            <a:avLst/>
          </a:prstGeom>
          <a:noFill/>
        </p:spPr>
        <p:txBody>
          <a:bodyPr wrap="square" rtlCol="0">
            <a:spAutoFit/>
          </a:bodyPr>
          <a:lstStyle/>
          <a:p>
            <a:r>
              <a:rPr lang="fr-FR" dirty="0" smtClean="0"/>
              <a:t>Echanges sportifs et culturels au LIBAN, avec au préalable des visites à PARIS</a:t>
            </a:r>
          </a:p>
          <a:p>
            <a:endParaRPr lang="fr-FR" dirty="0"/>
          </a:p>
          <a:p>
            <a:r>
              <a:rPr lang="fr-FR" dirty="0" smtClean="0"/>
              <a:t>6 élèves de 2</a:t>
            </a:r>
            <a:r>
              <a:rPr lang="fr-FR" baseline="30000" dirty="0" smtClean="0"/>
              <a:t>nde</a:t>
            </a:r>
            <a:r>
              <a:rPr lang="fr-FR" dirty="0" smtClean="0"/>
              <a:t> sélectionnés(3 garçons, 3 filles):</a:t>
            </a:r>
          </a:p>
          <a:p>
            <a:pPr marL="285750" indent="-285750">
              <a:buFontTx/>
              <a:buChar char="-"/>
            </a:pPr>
            <a:r>
              <a:rPr lang="fr-FR" dirty="0" smtClean="0"/>
              <a:t>CHAVES ELYSE</a:t>
            </a:r>
          </a:p>
          <a:p>
            <a:pPr marL="285750" indent="-285750">
              <a:buFontTx/>
              <a:buChar char="-"/>
            </a:pPr>
            <a:r>
              <a:rPr lang="fr-FR" dirty="0" smtClean="0"/>
              <a:t>LARREA DOMENICA</a:t>
            </a:r>
          </a:p>
          <a:p>
            <a:pPr marL="285750" indent="-285750">
              <a:buFontTx/>
              <a:buChar char="-"/>
            </a:pPr>
            <a:r>
              <a:rPr lang="fr-FR" dirty="0" smtClean="0"/>
              <a:t>LOZA CLAUDIA</a:t>
            </a:r>
          </a:p>
          <a:p>
            <a:pPr marL="285750" indent="-285750">
              <a:buFontTx/>
              <a:buChar char="-"/>
            </a:pPr>
            <a:r>
              <a:rPr lang="fr-FR" dirty="0" smtClean="0"/>
              <a:t>JATIVA JOSE ANTONIO</a:t>
            </a:r>
          </a:p>
          <a:p>
            <a:pPr marL="285750" indent="-285750">
              <a:buFontTx/>
              <a:buChar char="-"/>
            </a:pPr>
            <a:r>
              <a:rPr lang="fr-FR" dirty="0" smtClean="0"/>
              <a:t>PERDOMO MATHIAS</a:t>
            </a:r>
          </a:p>
          <a:p>
            <a:pPr marL="285750" indent="-285750">
              <a:buFontTx/>
              <a:buChar char="-"/>
            </a:pPr>
            <a:r>
              <a:rPr lang="fr-FR" dirty="0" smtClean="0"/>
              <a:t>SUTTER ERIC</a:t>
            </a:r>
          </a:p>
          <a:p>
            <a:pPr marL="285750" indent="-285750">
              <a:buFontTx/>
              <a:buChar char="-"/>
            </a:pPr>
            <a:endParaRPr lang="fr-FR" dirty="0"/>
          </a:p>
          <a:p>
            <a:r>
              <a:rPr lang="fr-FR" dirty="0" smtClean="0"/>
              <a:t>Entraînés et accompagnés par Mme </a:t>
            </a:r>
            <a:r>
              <a:rPr lang="fr-FR" dirty="0" err="1" smtClean="0"/>
              <a:t>Otonez</a:t>
            </a:r>
            <a:r>
              <a:rPr lang="fr-FR" dirty="0" smtClean="0"/>
              <a:t> et Mr </a:t>
            </a:r>
            <a:r>
              <a:rPr lang="fr-FR" dirty="0" err="1" smtClean="0"/>
              <a:t>Valat</a:t>
            </a:r>
            <a:r>
              <a:rPr lang="fr-FR" smtClean="0"/>
              <a:t>.</a:t>
            </a:r>
            <a:endParaRPr lang="fr-FR" dirty="0" smtClean="0"/>
          </a:p>
          <a:p>
            <a:pPr marL="285750" indent="-285750">
              <a:buFontTx/>
              <a:buChar char="-"/>
            </a:pPr>
            <a:endParaRPr lang="fr-FR" dirty="0"/>
          </a:p>
          <a:p>
            <a:r>
              <a:rPr lang="fr-FR" dirty="0" smtClean="0"/>
              <a:t>PROCHAINE EDITION: ………en France!</a:t>
            </a:r>
          </a:p>
          <a:p>
            <a:pPr marL="285750" indent="-285750">
              <a:buFontTx/>
              <a:buChar char="-"/>
            </a:pPr>
            <a:endParaRPr lang="fr-FR" dirty="0"/>
          </a:p>
        </p:txBody>
      </p:sp>
    </p:spTree>
    <p:extLst>
      <p:ext uri="{BB962C8B-B14F-4D97-AF65-F5344CB8AC3E}">
        <p14:creationId xmlns:p14="http://schemas.microsoft.com/office/powerpoint/2010/main" val="3051481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7" y="585216"/>
            <a:ext cx="10663048" cy="1499616"/>
          </a:xfrm>
        </p:spPr>
        <p:txBody>
          <a:bodyPr>
            <a:normAutofit/>
          </a:bodyPr>
          <a:lstStyle/>
          <a:p>
            <a:r>
              <a:rPr lang="es-EC" dirty="0" err="1" smtClean="0"/>
              <a:t>Vers</a:t>
            </a:r>
            <a:r>
              <a:rPr lang="es-EC" dirty="0" smtClean="0"/>
              <a:t> une </a:t>
            </a:r>
            <a:r>
              <a:rPr lang="es-EC" dirty="0" err="1" smtClean="0"/>
              <a:t>genEration</a:t>
            </a:r>
            <a:r>
              <a:rPr lang="es-EC" dirty="0" smtClean="0"/>
              <a:t> responsable: </a:t>
            </a:r>
            <a:br>
              <a:rPr lang="es-EC" dirty="0" smtClean="0"/>
            </a:br>
            <a:r>
              <a:rPr lang="es-EC" dirty="0" smtClean="0"/>
              <a:t>LA </a:t>
            </a:r>
            <a:r>
              <a:rPr lang="es-EC" dirty="0" err="1" smtClean="0"/>
              <a:t>formation</a:t>
            </a:r>
            <a:r>
              <a:rPr lang="es-EC" dirty="0" smtClean="0"/>
              <a:t> JEUNES </a:t>
            </a:r>
            <a:r>
              <a:rPr lang="es-EC" dirty="0" err="1" smtClean="0"/>
              <a:t>Officiels</a:t>
            </a:r>
            <a:endParaRPr lang="es-EC" dirty="0"/>
          </a:p>
        </p:txBody>
      </p:sp>
      <p:sp>
        <p:nvSpPr>
          <p:cNvPr id="5" name="Marcador de contenido 2"/>
          <p:cNvSpPr txBox="1">
            <a:spLocks/>
          </p:cNvSpPr>
          <p:nvPr/>
        </p:nvSpPr>
        <p:spPr>
          <a:xfrm>
            <a:off x="447675" y="2595564"/>
            <a:ext cx="7743825" cy="379571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just">
              <a:buNone/>
            </a:pPr>
            <a:endParaRPr lang="fr-FR" dirty="0"/>
          </a:p>
          <a:p>
            <a:endParaRPr lang="es-EC" dirty="0"/>
          </a:p>
        </p:txBody>
      </p:sp>
      <p:sp>
        <p:nvSpPr>
          <p:cNvPr id="3" name="Espace réservé du contenu 2"/>
          <p:cNvSpPr>
            <a:spLocks noGrp="1"/>
          </p:cNvSpPr>
          <p:nvPr>
            <p:ph idx="1"/>
          </p:nvPr>
        </p:nvSpPr>
        <p:spPr>
          <a:xfrm>
            <a:off x="280656" y="2286000"/>
            <a:ext cx="5984341" cy="4023360"/>
          </a:xfrm>
        </p:spPr>
        <p:txBody>
          <a:bodyPr>
            <a:normAutofit/>
          </a:bodyPr>
          <a:lstStyle/>
          <a:p>
            <a:r>
              <a:rPr lang="fr-FR" b="1" dirty="0" smtClean="0">
                <a:solidFill>
                  <a:srgbClr val="FF0000"/>
                </a:solidFill>
              </a:rPr>
              <a:t>ORGANISATION </a:t>
            </a:r>
            <a:r>
              <a:rPr lang="fr-FR" b="1" dirty="0">
                <a:solidFill>
                  <a:srgbClr val="FF0000"/>
                </a:solidFill>
              </a:rPr>
              <a:t>DE LA FORMATION:</a:t>
            </a:r>
          </a:p>
          <a:p>
            <a:r>
              <a:rPr lang="fr-FR" dirty="0"/>
              <a:t>3 journées de formation: formation théorique et pratique, évaluation</a:t>
            </a:r>
          </a:p>
          <a:p>
            <a:endParaRPr lang="fr-FR" dirty="0"/>
          </a:p>
          <a:p>
            <a:r>
              <a:rPr lang="fr-FR" dirty="0"/>
              <a:t>Point positif: 1</a:t>
            </a:r>
            <a:r>
              <a:rPr lang="fr-FR" baseline="30000" dirty="0"/>
              <a:t>ère</a:t>
            </a:r>
            <a:r>
              <a:rPr lang="fr-FR" dirty="0"/>
              <a:t> année de mise en place, quelques élèves </a:t>
            </a:r>
            <a:r>
              <a:rPr lang="fr-FR" dirty="0" err="1"/>
              <a:t>cartifiés</a:t>
            </a:r>
            <a:endParaRPr lang="fr-FR" dirty="0"/>
          </a:p>
          <a:p>
            <a:r>
              <a:rPr lang="fr-FR" dirty="0"/>
              <a:t>Point négatif: pas de généralisation du dispositif sur la COPA-IN (réticences)</a:t>
            </a:r>
          </a:p>
          <a:p>
            <a:r>
              <a:rPr lang="fr-FR" dirty="0"/>
              <a:t>Perspectives: la formation théorique sera rendu obligatoire pour les élèves de Cycle 4</a:t>
            </a:r>
          </a:p>
          <a:p>
            <a:endParaRPr lang="fr-FR" b="1" dirty="0">
              <a:solidFill>
                <a:srgbClr val="FF0000"/>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022" y="2286000"/>
            <a:ext cx="4828515" cy="3621386"/>
          </a:xfrm>
          <a:prstGeom prst="rect">
            <a:avLst/>
          </a:prstGeom>
        </p:spPr>
      </p:pic>
    </p:spTree>
    <p:extLst>
      <p:ext uri="{BB962C8B-B14F-4D97-AF65-F5344CB8AC3E}">
        <p14:creationId xmlns:p14="http://schemas.microsoft.com/office/powerpoint/2010/main" val="2821719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554" y="247180"/>
            <a:ext cx="7472426" cy="1216894"/>
          </a:xfrm>
        </p:spPr>
        <p:txBody>
          <a:bodyPr>
            <a:normAutofit fontScale="90000"/>
          </a:bodyPr>
          <a:lstStyle/>
          <a:p>
            <a:r>
              <a:rPr lang="es-EC" dirty="0" smtClean="0"/>
              <a:t>CERTIFICATION </a:t>
            </a:r>
            <a:r>
              <a:rPr lang="es-EC" dirty="0" err="1" smtClean="0"/>
              <a:t>DEs</a:t>
            </a:r>
            <a:r>
              <a:rPr lang="es-EC" dirty="0" smtClean="0"/>
              <a:t> JEUNES </a:t>
            </a:r>
            <a:r>
              <a:rPr lang="es-EC" dirty="0" err="1" smtClean="0"/>
              <a:t>Officiels</a:t>
            </a:r>
            <a:endParaRPr lang="es-EC" dirty="0"/>
          </a:p>
        </p:txBody>
      </p:sp>
      <p:sp>
        <p:nvSpPr>
          <p:cNvPr id="5" name="Marcador de contenido 2"/>
          <p:cNvSpPr txBox="1">
            <a:spLocks/>
          </p:cNvSpPr>
          <p:nvPr/>
        </p:nvSpPr>
        <p:spPr>
          <a:xfrm>
            <a:off x="447675" y="2595564"/>
            <a:ext cx="7743825" cy="379571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just">
              <a:buNone/>
            </a:pPr>
            <a:endParaRPr lang="fr-FR" dirty="0"/>
          </a:p>
          <a:p>
            <a:endParaRPr lang="es-EC"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71263" y="2960484"/>
            <a:ext cx="2803986" cy="3738649"/>
          </a:xfr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328" y="412168"/>
            <a:ext cx="3023857" cy="226789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165" y="1400465"/>
            <a:ext cx="7265281" cy="5155414"/>
          </a:xfrm>
          <a:prstGeom prst="rect">
            <a:avLst/>
          </a:prstGeom>
        </p:spPr>
      </p:pic>
    </p:spTree>
    <p:extLst>
      <p:ext uri="{BB962C8B-B14F-4D97-AF65-F5344CB8AC3E}">
        <p14:creationId xmlns:p14="http://schemas.microsoft.com/office/powerpoint/2010/main" val="3011139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71488" y="2043112"/>
            <a:ext cx="6137542" cy="4258100"/>
          </a:xfrm>
        </p:spPr>
        <p:txBody>
          <a:bodyPr>
            <a:normAutofit fontScale="85000" lnSpcReduction="10000"/>
          </a:bodyPr>
          <a:lstStyle/>
          <a:p>
            <a:pPr algn="just"/>
            <a:r>
              <a:rPr lang="fr-FR" sz="3600" dirty="0"/>
              <a:t>Mise en ligne (articles et photos) via le site du lycée et la page Facebook.</a:t>
            </a:r>
            <a:endParaRPr lang="es-EC" sz="3600" dirty="0"/>
          </a:p>
          <a:p>
            <a:pPr algn="just"/>
            <a:r>
              <a:rPr lang="fr-FR" sz="3600" dirty="0"/>
              <a:t>Actualisation du panneau AS  dans l’entrée du secondaire: photos, résultats, informations</a:t>
            </a:r>
            <a:r>
              <a:rPr lang="fr-FR" sz="3600" dirty="0" smtClean="0"/>
              <a:t>.</a:t>
            </a:r>
          </a:p>
          <a:p>
            <a:pPr algn="just"/>
            <a:r>
              <a:rPr lang="fr-FR" sz="3600" b="1" dirty="0" smtClean="0">
                <a:solidFill>
                  <a:srgbClr val="FF0000"/>
                </a:solidFill>
              </a:rPr>
              <a:t>Point positif: </a:t>
            </a:r>
            <a:r>
              <a:rPr lang="fr-FR" sz="3600" dirty="0" smtClean="0"/>
              <a:t>participation de plus en plus active des élèves en tant que JEUNES REPORTERS</a:t>
            </a:r>
          </a:p>
          <a:p>
            <a:pPr algn="just"/>
            <a:endParaRPr lang="es-EC" sz="3600" dirty="0"/>
          </a:p>
        </p:txBody>
      </p:sp>
      <p:sp>
        <p:nvSpPr>
          <p:cNvPr id="3" name="Título 2"/>
          <p:cNvSpPr>
            <a:spLocks noGrp="1"/>
          </p:cNvSpPr>
          <p:nvPr>
            <p:ph type="title"/>
          </p:nvPr>
        </p:nvSpPr>
        <p:spPr>
          <a:xfrm>
            <a:off x="1024128" y="471509"/>
            <a:ext cx="4389120" cy="1242991"/>
          </a:xfrm>
        </p:spPr>
        <p:txBody>
          <a:bodyPr/>
          <a:lstStyle/>
          <a:p>
            <a:r>
              <a:rPr lang="es-EC" dirty="0" smtClean="0"/>
              <a:t>COMMUNICATION</a:t>
            </a:r>
            <a:endParaRPr lang="es-EC"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537" y="926612"/>
            <a:ext cx="4601562" cy="3062288"/>
          </a:xfrm>
          <a:prstGeom prst="rect">
            <a:avLst/>
          </a:prstGeom>
        </p:spPr>
      </p:pic>
    </p:spTree>
    <p:extLst>
      <p:ext uri="{BB962C8B-B14F-4D97-AF65-F5344CB8AC3E}">
        <p14:creationId xmlns:p14="http://schemas.microsoft.com/office/powerpoint/2010/main" val="2679532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7" y="442914"/>
            <a:ext cx="10848785" cy="1200150"/>
          </a:xfrm>
        </p:spPr>
        <p:txBody>
          <a:bodyPr>
            <a:normAutofit fontScale="90000"/>
          </a:bodyPr>
          <a:lstStyle/>
          <a:p>
            <a:pPr lvl="0"/>
            <a:r>
              <a:rPr lang="fr-FR" sz="5400" b="1" dirty="0" smtClean="0"/>
              <a:t/>
            </a:r>
            <a:br>
              <a:rPr lang="fr-FR" sz="5400" b="1" dirty="0" smtClean="0"/>
            </a:br>
            <a:r>
              <a:rPr lang="fr-FR" sz="4900" b="1" dirty="0" smtClean="0"/>
              <a:t>L’Association Sportive  version 2018/2019</a:t>
            </a:r>
            <a:r>
              <a:rPr lang="es-EC" sz="4900" dirty="0"/>
              <a:t/>
            </a:r>
            <a:br>
              <a:rPr lang="es-EC" sz="4900" dirty="0"/>
            </a:br>
            <a:endParaRPr lang="es-EC" sz="4900" dirty="0"/>
          </a:p>
        </p:txBody>
      </p:sp>
      <p:sp>
        <p:nvSpPr>
          <p:cNvPr id="3" name="Marcador de contenido 2"/>
          <p:cNvSpPr>
            <a:spLocks noGrp="1"/>
          </p:cNvSpPr>
          <p:nvPr>
            <p:ph idx="1"/>
          </p:nvPr>
        </p:nvSpPr>
        <p:spPr>
          <a:xfrm>
            <a:off x="857250" y="1643064"/>
            <a:ext cx="11115675" cy="4833936"/>
          </a:xfrm>
        </p:spPr>
        <p:txBody>
          <a:bodyPr>
            <a:normAutofit fontScale="92500" lnSpcReduction="10000"/>
          </a:bodyPr>
          <a:lstStyle/>
          <a:p>
            <a:pPr lvl="0" fontAlgn="base"/>
            <a:r>
              <a:rPr lang="fr-FR" sz="2300" b="1" dirty="0" smtClean="0"/>
              <a:t>Tarif </a:t>
            </a:r>
            <a:r>
              <a:rPr lang="fr-FR" sz="2300" b="1" dirty="0"/>
              <a:t>annuel: </a:t>
            </a:r>
            <a:r>
              <a:rPr lang="fr-FR" sz="2300" b="1" dirty="0" smtClean="0"/>
              <a:t>90 dollars </a:t>
            </a:r>
            <a:r>
              <a:rPr lang="fr-FR" sz="2300" dirty="0" smtClean="0"/>
              <a:t>annuels</a:t>
            </a:r>
            <a:r>
              <a:rPr lang="fr-FR" sz="2300" dirty="0"/>
              <a:t>, </a:t>
            </a:r>
            <a:r>
              <a:rPr lang="fr-FR" sz="2300" dirty="0" smtClean="0"/>
              <a:t>quelque soit le nombre d’activités, incluant </a:t>
            </a:r>
            <a:r>
              <a:rPr lang="fr-FR" sz="2300" dirty="0"/>
              <a:t>les frais d’inscription et la commande d’un équipement sportif (Tee-shirt et Short au logo de l’Association Sportive La </a:t>
            </a:r>
            <a:r>
              <a:rPr lang="fr-FR" sz="2300" dirty="0" err="1" smtClean="0"/>
              <a:t>Condamine</a:t>
            </a:r>
            <a:r>
              <a:rPr lang="fr-FR" sz="2300" dirty="0" smtClean="0"/>
              <a:t>) </a:t>
            </a:r>
          </a:p>
          <a:p>
            <a:pPr lvl="0" fontAlgn="base"/>
            <a:r>
              <a:rPr lang="fr-FR" sz="2300" b="1" dirty="0" smtClean="0"/>
              <a:t>Des </a:t>
            </a:r>
            <a:r>
              <a:rPr lang="fr-FR" sz="2300" b="1" dirty="0"/>
              <a:t>modalités de </a:t>
            </a:r>
            <a:r>
              <a:rPr lang="fr-FR" sz="2300" b="1" dirty="0" smtClean="0"/>
              <a:t>pratique</a:t>
            </a:r>
            <a:r>
              <a:rPr lang="fr-FR" sz="2300" b="1" dirty="0"/>
              <a:t> </a:t>
            </a:r>
            <a:r>
              <a:rPr lang="fr-FR" sz="2300" b="1" dirty="0" smtClean="0"/>
              <a:t>adaptées  à chaque cycle:</a:t>
            </a:r>
          </a:p>
          <a:p>
            <a:pPr lvl="1" fontAlgn="base"/>
            <a:r>
              <a:rPr lang="es-EC" sz="2300" dirty="0" err="1" smtClean="0">
                <a:solidFill>
                  <a:srgbClr val="FFC000"/>
                </a:solidFill>
              </a:rPr>
              <a:t>Cycle</a:t>
            </a:r>
            <a:r>
              <a:rPr lang="es-EC" sz="2300" dirty="0" smtClean="0">
                <a:solidFill>
                  <a:srgbClr val="FFC000"/>
                </a:solidFill>
              </a:rPr>
              <a:t> 3 (</a:t>
            </a:r>
            <a:r>
              <a:rPr lang="es-EC" sz="2300" smtClean="0">
                <a:solidFill>
                  <a:srgbClr val="FFC000"/>
                </a:solidFill>
              </a:rPr>
              <a:t>CM1/CM2/6ème</a:t>
            </a:r>
            <a:r>
              <a:rPr lang="es-EC" sz="2300" smtClean="0">
                <a:solidFill>
                  <a:srgbClr val="FFC000"/>
                </a:solidFill>
              </a:rPr>
              <a:t>) : </a:t>
            </a:r>
            <a:r>
              <a:rPr lang="es-EC" sz="2300" dirty="0" smtClean="0">
                <a:solidFill>
                  <a:srgbClr val="FFC000"/>
                </a:solidFill>
              </a:rPr>
              <a:t>Le </a:t>
            </a:r>
            <a:r>
              <a:rPr lang="es-EC" sz="2300" dirty="0" err="1" smtClean="0">
                <a:solidFill>
                  <a:srgbClr val="FFC000"/>
                </a:solidFill>
              </a:rPr>
              <a:t>Jeudi</a:t>
            </a:r>
            <a:r>
              <a:rPr lang="es-EC" sz="2300" dirty="0" smtClean="0">
                <a:solidFill>
                  <a:srgbClr val="FFC000"/>
                </a:solidFill>
              </a:rPr>
              <a:t> </a:t>
            </a:r>
            <a:r>
              <a:rPr lang="es-EC" sz="2300" dirty="0" err="1" smtClean="0">
                <a:solidFill>
                  <a:srgbClr val="FFC000"/>
                </a:solidFill>
              </a:rPr>
              <a:t>après-midi</a:t>
            </a:r>
            <a:r>
              <a:rPr lang="es-EC" sz="2300" dirty="0" smtClean="0">
                <a:solidFill>
                  <a:srgbClr val="FFC000"/>
                </a:solidFill>
              </a:rPr>
              <a:t> </a:t>
            </a:r>
            <a:r>
              <a:rPr lang="es-EC" sz="2300" dirty="0" err="1" smtClean="0">
                <a:solidFill>
                  <a:srgbClr val="FFC000"/>
                </a:solidFill>
              </a:rPr>
              <a:t>est</a:t>
            </a:r>
            <a:r>
              <a:rPr lang="es-EC" sz="2300" dirty="0" smtClean="0">
                <a:solidFill>
                  <a:srgbClr val="FFC000"/>
                </a:solidFill>
              </a:rPr>
              <a:t> </a:t>
            </a:r>
            <a:r>
              <a:rPr lang="es-EC" sz="2300" dirty="0" err="1" smtClean="0">
                <a:solidFill>
                  <a:srgbClr val="FFC000"/>
                </a:solidFill>
              </a:rPr>
              <a:t>libéré</a:t>
            </a:r>
            <a:r>
              <a:rPr lang="es-EC" sz="2300" dirty="0" smtClean="0">
                <a:solidFill>
                  <a:srgbClr val="FFC000"/>
                </a:solidFill>
              </a:rPr>
              <a:t>, les </a:t>
            </a:r>
            <a:r>
              <a:rPr lang="es-EC" sz="2300" dirty="0" err="1" smtClean="0">
                <a:solidFill>
                  <a:srgbClr val="FFC000"/>
                </a:solidFill>
              </a:rPr>
              <a:t>activités</a:t>
            </a:r>
            <a:r>
              <a:rPr lang="es-EC" sz="2300" dirty="0" smtClean="0">
                <a:solidFill>
                  <a:srgbClr val="FFC000"/>
                </a:solidFill>
              </a:rPr>
              <a:t> </a:t>
            </a:r>
            <a:r>
              <a:rPr lang="es-EC" sz="2300" dirty="0" err="1" smtClean="0">
                <a:solidFill>
                  <a:srgbClr val="FFC000"/>
                </a:solidFill>
              </a:rPr>
              <a:t>ont</a:t>
            </a:r>
            <a:r>
              <a:rPr lang="es-EC" sz="2300" dirty="0" smtClean="0">
                <a:solidFill>
                  <a:srgbClr val="FFC000"/>
                </a:solidFill>
              </a:rPr>
              <a:t> </a:t>
            </a:r>
            <a:r>
              <a:rPr lang="es-EC" sz="2300" dirty="0" err="1" smtClean="0">
                <a:solidFill>
                  <a:srgbClr val="FFC000"/>
                </a:solidFill>
              </a:rPr>
              <a:t>lieu</a:t>
            </a:r>
            <a:r>
              <a:rPr lang="es-EC" sz="2300" dirty="0" smtClean="0">
                <a:solidFill>
                  <a:srgbClr val="FFC000"/>
                </a:solidFill>
              </a:rPr>
              <a:t> de 14h à 16h</a:t>
            </a:r>
            <a:endParaRPr lang="es-EC" sz="2300" dirty="0">
              <a:solidFill>
                <a:srgbClr val="FFC000"/>
              </a:solidFill>
            </a:endParaRPr>
          </a:p>
          <a:p>
            <a:pPr lvl="1" fontAlgn="base"/>
            <a:r>
              <a:rPr lang="fr-FR" sz="2300" dirty="0">
                <a:solidFill>
                  <a:srgbClr val="FFC000"/>
                </a:solidFill>
              </a:rPr>
              <a:t>Collégiens: une ou deux activités le mercredi après-midi. Possibilité d’utiliser un des deux créneaux d’1h30 pour travailler au CDI.</a:t>
            </a:r>
          </a:p>
          <a:p>
            <a:pPr lvl="1" fontAlgn="base"/>
            <a:r>
              <a:rPr lang="fr-FR" sz="2300" dirty="0" smtClean="0">
                <a:solidFill>
                  <a:srgbClr val="FFC000"/>
                </a:solidFill>
              </a:rPr>
              <a:t>Lycéens</a:t>
            </a:r>
            <a:r>
              <a:rPr lang="fr-FR" sz="2300" dirty="0">
                <a:solidFill>
                  <a:srgbClr val="FFC000"/>
                </a:solidFill>
              </a:rPr>
              <a:t>, de 16h à 17h30 du lundi au jeudi: possibilité de participer à deux séances d’entraînement par semaine</a:t>
            </a:r>
            <a:r>
              <a:rPr lang="fr-FR" sz="2300" dirty="0" smtClean="0">
                <a:solidFill>
                  <a:srgbClr val="FFC000"/>
                </a:solidFill>
              </a:rPr>
              <a:t>.</a:t>
            </a:r>
          </a:p>
          <a:p>
            <a:pPr marL="128016" lvl="1" indent="0" fontAlgn="base">
              <a:buNone/>
            </a:pPr>
            <a:r>
              <a:rPr lang="fr-FR" sz="2300" b="1" dirty="0" smtClean="0"/>
              <a:t>De nouvelles activités: </a:t>
            </a:r>
          </a:p>
          <a:p>
            <a:pPr marL="128016" lvl="1" indent="0" fontAlgn="base">
              <a:buNone/>
            </a:pPr>
            <a:r>
              <a:rPr lang="fr-FR" sz="2300" strike="sngStrike" dirty="0" smtClean="0"/>
              <a:t>Handball collège</a:t>
            </a:r>
            <a:r>
              <a:rPr lang="fr-FR" sz="2300" dirty="0" smtClean="0"/>
              <a:t>, Andinisme Lycée, Football féminin, etc.</a:t>
            </a:r>
            <a:endParaRPr lang="es-EC" sz="2300" dirty="0"/>
          </a:p>
          <a:p>
            <a:pPr lvl="0" fontAlgn="base"/>
            <a:r>
              <a:rPr lang="fr-FR" sz="2300" b="1" dirty="0" smtClean="0"/>
              <a:t>Inscription </a:t>
            </a:r>
            <a:r>
              <a:rPr lang="fr-FR" sz="2300" b="1" dirty="0"/>
              <a:t>au réseau de Compétitions des Lycées Internationaux de Quito (COPA-IN</a:t>
            </a:r>
            <a:r>
              <a:rPr lang="fr-FR" sz="2300" b="1" dirty="0" smtClean="0"/>
              <a:t>) renouvelée</a:t>
            </a:r>
            <a:endParaRPr lang="es-EC" sz="2300" dirty="0"/>
          </a:p>
          <a:p>
            <a:pPr lvl="0" fontAlgn="base"/>
            <a:r>
              <a:rPr lang="fr-FR" sz="2300" b="1" dirty="0" smtClean="0"/>
              <a:t>Une </a:t>
            </a:r>
            <a:r>
              <a:rPr lang="fr-FR" sz="2300" b="1" dirty="0"/>
              <a:t>plus grande participation des élèves et des familles dans les décisions relatives à </a:t>
            </a:r>
            <a:r>
              <a:rPr lang="fr-FR" sz="2300" b="1" dirty="0" smtClean="0"/>
              <a:t>l’A.S</a:t>
            </a:r>
          </a:p>
          <a:p>
            <a:pPr lvl="0" fontAlgn="base"/>
            <a:r>
              <a:rPr lang="fr-FR" sz="2300" b="1" dirty="0" smtClean="0"/>
              <a:t>Un programme Jeunes Officiels (des journées de formation théoriques et pratiques)</a:t>
            </a:r>
            <a:endParaRPr lang="es-EC" sz="2300" dirty="0"/>
          </a:p>
        </p:txBody>
      </p:sp>
    </p:spTree>
    <p:extLst>
      <p:ext uri="{BB962C8B-B14F-4D97-AF65-F5344CB8AC3E}">
        <p14:creationId xmlns:p14="http://schemas.microsoft.com/office/powerpoint/2010/main" val="3121206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9720072" cy="829247"/>
          </a:xfrm>
        </p:spPr>
        <p:txBody>
          <a:bodyPr>
            <a:normAutofit/>
          </a:bodyPr>
          <a:lstStyle/>
          <a:p>
            <a:r>
              <a:rPr lang="es-EC" sz="4400" dirty="0" err="1" smtClean="0"/>
              <a:t>Activités</a:t>
            </a:r>
            <a:r>
              <a:rPr lang="es-EC" sz="4400" dirty="0" smtClean="0"/>
              <a:t> AS </a:t>
            </a:r>
            <a:r>
              <a:rPr lang="es-EC" sz="4400" dirty="0" err="1" smtClean="0"/>
              <a:t>Cycle</a:t>
            </a:r>
            <a:r>
              <a:rPr lang="es-EC" sz="4400" dirty="0" smtClean="0"/>
              <a:t> 3 (</a:t>
            </a:r>
            <a:r>
              <a:rPr lang="es-EC" sz="4400" dirty="0" err="1" smtClean="0"/>
              <a:t>Jeudi</a:t>
            </a:r>
            <a:r>
              <a:rPr lang="es-EC" sz="4400" dirty="0" smtClean="0"/>
              <a:t>, 14H/16H)</a:t>
            </a:r>
            <a:endParaRPr lang="es-EC" sz="4400" dirty="0"/>
          </a:p>
        </p:txBody>
      </p:sp>
      <p:graphicFrame>
        <p:nvGraphicFramePr>
          <p:cNvPr id="12" name="Espace réservé du contenu 11"/>
          <p:cNvGraphicFramePr>
            <a:graphicFrameLocks noGrp="1"/>
          </p:cNvGraphicFramePr>
          <p:nvPr>
            <p:ph idx="1"/>
            <p:extLst>
              <p:ext uri="{D42A27DB-BD31-4B8C-83A1-F6EECF244321}">
                <p14:modId xmlns:p14="http://schemas.microsoft.com/office/powerpoint/2010/main" val="2742752369"/>
              </p:ext>
            </p:extLst>
          </p:nvPr>
        </p:nvGraphicFramePr>
        <p:xfrm>
          <a:off x="1188720" y="1676399"/>
          <a:ext cx="8517658" cy="4878126"/>
        </p:xfrm>
        <a:graphic>
          <a:graphicData uri="http://schemas.openxmlformats.org/drawingml/2006/table">
            <a:tbl>
              <a:tblPr bandRow="1">
                <a:tableStyleId>{5C22544A-7EE6-4342-B048-85BDC9FD1C3A}</a:tableStyleId>
              </a:tblPr>
              <a:tblGrid>
                <a:gridCol w="5331308"/>
                <a:gridCol w="3186350"/>
              </a:tblGrid>
              <a:tr h="547030">
                <a:tc>
                  <a:txBody>
                    <a:bodyPr/>
                    <a:lstStyle/>
                    <a:p>
                      <a:pPr algn="ctr">
                        <a:lnSpc>
                          <a:spcPct val="107000"/>
                        </a:lnSpc>
                        <a:spcAft>
                          <a:spcPts val="800"/>
                        </a:spcAft>
                      </a:pPr>
                      <a:r>
                        <a:rPr lang="es-EC" sz="2400" b="1" dirty="0" err="1">
                          <a:solidFill>
                            <a:srgbClr val="FFC000"/>
                          </a:solidFill>
                          <a:effectLst/>
                        </a:rPr>
                        <a:t>Cycle</a:t>
                      </a:r>
                      <a:r>
                        <a:rPr lang="es-EC" sz="2400" b="1" dirty="0">
                          <a:solidFill>
                            <a:srgbClr val="FFC000"/>
                          </a:solidFill>
                          <a:effectLst/>
                        </a:rPr>
                        <a:t> 3</a:t>
                      </a:r>
                      <a:r>
                        <a:rPr lang="es-EC" sz="2400" dirty="0">
                          <a:effectLst/>
                        </a:rPr>
                        <a:t> </a:t>
                      </a:r>
                      <a:r>
                        <a:rPr lang="es-EC" sz="2400" dirty="0" err="1">
                          <a:effectLst/>
                        </a:rPr>
                        <a:t>Jeudi</a:t>
                      </a:r>
                      <a:r>
                        <a:rPr lang="es-EC" sz="2400" dirty="0">
                          <a:effectLst/>
                        </a:rPr>
                        <a:t> 14h-16h</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s-EC" sz="2400">
                          <a:effectLst/>
                        </a:rPr>
                        <a:t> </a:t>
                      </a:r>
                      <a:endParaRPr lang="fr-FR" sz="2400">
                        <a:effectLst/>
                        <a:latin typeface="Calibri" panose="020F0502020204030204" pitchFamily="34" charset="0"/>
                        <a:ea typeface="Calibri" panose="020F0502020204030204" pitchFamily="34" charset="0"/>
                      </a:endParaRPr>
                    </a:p>
                  </a:txBody>
                  <a:tcPr marL="68580" marR="68580" marT="0" marB="0"/>
                </a:tc>
              </a:tr>
              <a:tr h="547030">
                <a:tc>
                  <a:txBody>
                    <a:bodyPr/>
                    <a:lstStyle/>
                    <a:p>
                      <a:pPr algn="just">
                        <a:lnSpc>
                          <a:spcPct val="107000"/>
                        </a:lnSpc>
                        <a:spcAft>
                          <a:spcPts val="800"/>
                        </a:spcAft>
                      </a:pPr>
                      <a:r>
                        <a:rPr lang="es-EC" sz="2400" dirty="0" err="1">
                          <a:effectLst/>
                        </a:rPr>
                        <a:t>Activités</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a:effectLst/>
                        </a:rPr>
                        <a:t>Enseignants</a:t>
                      </a:r>
                      <a:endParaRPr lang="fr-FR" sz="2400">
                        <a:effectLst/>
                        <a:latin typeface="Calibri" panose="020F0502020204030204" pitchFamily="34" charset="0"/>
                        <a:ea typeface="Calibri" panose="020F0502020204030204" pitchFamily="34" charset="0"/>
                      </a:endParaRPr>
                    </a:p>
                  </a:txBody>
                  <a:tcPr marL="68580" marR="68580" marT="0" marB="0"/>
                </a:tc>
              </a:tr>
              <a:tr h="547030">
                <a:tc>
                  <a:txBody>
                    <a:bodyPr/>
                    <a:lstStyle/>
                    <a:p>
                      <a:pPr algn="just">
                        <a:lnSpc>
                          <a:spcPct val="107000"/>
                        </a:lnSpc>
                        <a:spcAft>
                          <a:spcPts val="800"/>
                        </a:spcAft>
                      </a:pPr>
                      <a:r>
                        <a:rPr lang="es-EC" sz="2400" dirty="0" err="1">
                          <a:effectLst/>
                        </a:rPr>
                        <a:t>Football</a:t>
                      </a:r>
                      <a:r>
                        <a:rPr lang="es-EC" sz="2400" dirty="0">
                          <a:effectLst/>
                        </a:rPr>
                        <a:t> </a:t>
                      </a:r>
                      <a:r>
                        <a:rPr lang="es-EC" sz="2400" dirty="0" err="1">
                          <a:effectLst/>
                        </a:rPr>
                        <a:t>féminin</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a:effectLst/>
                        </a:rPr>
                        <a:t>LEON Patricia</a:t>
                      </a:r>
                      <a:endParaRPr lang="fr-FR" sz="2400">
                        <a:effectLst/>
                        <a:latin typeface="Calibri" panose="020F0502020204030204" pitchFamily="34" charset="0"/>
                        <a:ea typeface="Calibri" panose="020F0502020204030204" pitchFamily="34" charset="0"/>
                      </a:endParaRPr>
                    </a:p>
                  </a:txBody>
                  <a:tcPr marL="68580" marR="68580" marT="0" marB="0"/>
                </a:tc>
              </a:tr>
              <a:tr h="649295">
                <a:tc>
                  <a:txBody>
                    <a:bodyPr/>
                    <a:lstStyle/>
                    <a:p>
                      <a:pPr algn="just">
                        <a:lnSpc>
                          <a:spcPct val="107000"/>
                        </a:lnSpc>
                        <a:spcAft>
                          <a:spcPts val="800"/>
                        </a:spcAft>
                      </a:pPr>
                      <a:r>
                        <a:rPr lang="es-EC" sz="2400" dirty="0" err="1">
                          <a:effectLst/>
                        </a:rPr>
                        <a:t>Sports</a:t>
                      </a:r>
                      <a:r>
                        <a:rPr lang="es-EC" sz="2400" dirty="0">
                          <a:effectLst/>
                        </a:rPr>
                        <a:t> </a:t>
                      </a:r>
                      <a:r>
                        <a:rPr lang="es-EC" sz="2400" dirty="0" err="1">
                          <a:effectLst/>
                        </a:rPr>
                        <a:t>collectifs</a:t>
                      </a:r>
                      <a:r>
                        <a:rPr lang="es-EC" sz="2400" dirty="0">
                          <a:effectLst/>
                        </a:rPr>
                        <a:t>  et </a:t>
                      </a:r>
                      <a:r>
                        <a:rPr lang="es-EC" sz="2400" dirty="0" err="1">
                          <a:effectLst/>
                        </a:rPr>
                        <a:t>jeux</a:t>
                      </a:r>
                      <a:r>
                        <a:rPr lang="es-EC" sz="2400" dirty="0">
                          <a:effectLst/>
                        </a:rPr>
                        <a:t> </a:t>
                      </a:r>
                      <a:r>
                        <a:rPr lang="es-EC" sz="2400" dirty="0" err="1">
                          <a:effectLst/>
                        </a:rPr>
                        <a:t>traditionnels</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a:effectLst/>
                        </a:rPr>
                        <a:t>PEREZ Nicolas</a:t>
                      </a:r>
                      <a:endParaRPr lang="fr-FR" sz="2400">
                        <a:effectLst/>
                        <a:latin typeface="Calibri" panose="020F0502020204030204" pitchFamily="34" charset="0"/>
                        <a:ea typeface="Calibri" panose="020F0502020204030204" pitchFamily="34" charset="0"/>
                      </a:endParaRPr>
                    </a:p>
                  </a:txBody>
                  <a:tcPr marL="68580" marR="68580" marT="0" marB="0"/>
                </a:tc>
              </a:tr>
              <a:tr h="608715">
                <a:tc>
                  <a:txBody>
                    <a:bodyPr/>
                    <a:lstStyle/>
                    <a:p>
                      <a:pPr algn="just">
                        <a:lnSpc>
                          <a:spcPct val="107000"/>
                        </a:lnSpc>
                        <a:spcAft>
                          <a:spcPts val="800"/>
                        </a:spcAft>
                      </a:pPr>
                      <a:r>
                        <a:rPr lang="es-EC" sz="2400" dirty="0" err="1">
                          <a:effectLst/>
                        </a:rPr>
                        <a:t>Raquettes</a:t>
                      </a:r>
                      <a:r>
                        <a:rPr lang="es-EC" sz="2400" dirty="0">
                          <a:effectLst/>
                        </a:rPr>
                        <a:t> (</a:t>
                      </a:r>
                      <a:r>
                        <a:rPr lang="es-EC" sz="2400" dirty="0" err="1">
                          <a:effectLst/>
                        </a:rPr>
                        <a:t>Tennis</a:t>
                      </a:r>
                      <a:r>
                        <a:rPr lang="es-EC" sz="2400" dirty="0">
                          <a:effectLst/>
                        </a:rPr>
                        <a:t> de </a:t>
                      </a:r>
                      <a:r>
                        <a:rPr lang="es-EC" sz="2400" dirty="0" err="1">
                          <a:effectLst/>
                        </a:rPr>
                        <a:t>Table</a:t>
                      </a:r>
                      <a:r>
                        <a:rPr lang="es-EC" sz="2400" dirty="0">
                          <a:effectLst/>
                        </a:rPr>
                        <a:t> et </a:t>
                      </a:r>
                      <a:r>
                        <a:rPr lang="es-EC" sz="2400" dirty="0" err="1">
                          <a:effectLst/>
                        </a:rPr>
                        <a:t>Badminton</a:t>
                      </a:r>
                      <a:r>
                        <a:rPr lang="es-EC" sz="2400" dirty="0">
                          <a:effectLst/>
                        </a:rPr>
                        <a:t>)</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dirty="0">
                          <a:effectLst/>
                        </a:rPr>
                        <a:t>CHASSIER </a:t>
                      </a:r>
                      <a:r>
                        <a:rPr lang="es-EC" sz="2400" dirty="0" err="1">
                          <a:effectLst/>
                        </a:rPr>
                        <a:t>Arnaud</a:t>
                      </a:r>
                      <a:endParaRPr lang="fr-FR" sz="2400" dirty="0">
                        <a:effectLst/>
                        <a:latin typeface="Calibri" panose="020F0502020204030204" pitchFamily="34" charset="0"/>
                        <a:ea typeface="Calibri" panose="020F0502020204030204" pitchFamily="34" charset="0"/>
                      </a:endParaRPr>
                    </a:p>
                  </a:txBody>
                  <a:tcPr marL="68580" marR="68580" marT="0" marB="0"/>
                </a:tc>
              </a:tr>
              <a:tr h="547030">
                <a:tc>
                  <a:txBody>
                    <a:bodyPr/>
                    <a:lstStyle/>
                    <a:p>
                      <a:pPr algn="just">
                        <a:lnSpc>
                          <a:spcPct val="107000"/>
                        </a:lnSpc>
                        <a:spcAft>
                          <a:spcPts val="800"/>
                        </a:spcAft>
                      </a:pPr>
                      <a:r>
                        <a:rPr lang="es-EC" sz="2400" dirty="0" err="1">
                          <a:effectLst/>
                        </a:rPr>
                        <a:t>Gymnastique</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dirty="0">
                          <a:effectLst/>
                        </a:rPr>
                        <a:t>CUCALON </a:t>
                      </a:r>
                      <a:r>
                        <a:rPr lang="es-EC" sz="2400" dirty="0" err="1">
                          <a:effectLst/>
                        </a:rPr>
                        <a:t>Nicolas</a:t>
                      </a:r>
                      <a:endParaRPr lang="fr-FR" sz="2400" dirty="0">
                        <a:effectLst/>
                        <a:latin typeface="Calibri" panose="020F0502020204030204" pitchFamily="34" charset="0"/>
                        <a:ea typeface="Calibri" panose="020F0502020204030204" pitchFamily="34" charset="0"/>
                      </a:endParaRPr>
                    </a:p>
                  </a:txBody>
                  <a:tcPr marL="68580" marR="68580" marT="0" marB="0"/>
                </a:tc>
              </a:tr>
              <a:tr h="649295">
                <a:tc>
                  <a:txBody>
                    <a:bodyPr/>
                    <a:lstStyle/>
                    <a:p>
                      <a:pPr algn="just">
                        <a:lnSpc>
                          <a:spcPct val="107000"/>
                        </a:lnSpc>
                        <a:spcAft>
                          <a:spcPts val="800"/>
                        </a:spcAft>
                      </a:pPr>
                      <a:r>
                        <a:rPr lang="es-EC" sz="2400" dirty="0" err="1">
                          <a:effectLst/>
                        </a:rPr>
                        <a:t>Escalade</a:t>
                      </a:r>
                      <a:endParaRPr lang="fr-FR"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dirty="0">
                          <a:effectLst/>
                        </a:rPr>
                        <a:t>CHAMORRO Washington</a:t>
                      </a:r>
                      <a:endParaRPr lang="fr-FR" sz="2400" dirty="0">
                        <a:effectLst/>
                        <a:latin typeface="Calibri" panose="020F0502020204030204" pitchFamily="34" charset="0"/>
                        <a:ea typeface="Calibri" panose="020F0502020204030204" pitchFamily="34" charset="0"/>
                      </a:endParaRPr>
                    </a:p>
                  </a:txBody>
                  <a:tcPr marL="68580" marR="68580" marT="0" marB="0"/>
                </a:tc>
              </a:tr>
              <a:tr h="649295">
                <a:tc>
                  <a:txBody>
                    <a:bodyPr/>
                    <a:lstStyle/>
                    <a:p>
                      <a:pPr algn="just">
                        <a:lnSpc>
                          <a:spcPct val="107000"/>
                        </a:lnSpc>
                        <a:spcAft>
                          <a:spcPts val="800"/>
                        </a:spcAft>
                      </a:pPr>
                      <a:r>
                        <a:rPr lang="es-EC" sz="2400">
                          <a:effectLst/>
                        </a:rPr>
                        <a:t>Athlétisme</a:t>
                      </a:r>
                      <a:endParaRPr lang="fr-FR" sz="24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07000"/>
                        </a:lnSpc>
                        <a:spcAft>
                          <a:spcPts val="800"/>
                        </a:spcAft>
                      </a:pPr>
                      <a:r>
                        <a:rPr lang="es-EC" sz="2400" dirty="0">
                          <a:effectLst/>
                        </a:rPr>
                        <a:t>GUAMAN Cristian</a:t>
                      </a:r>
                      <a:endParaRPr lang="fr-FR" sz="2400" dirty="0">
                        <a:effectLst/>
                        <a:latin typeface="Calibri" panose="020F0502020204030204" pitchFamily="34"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371712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CYCLE 3 / activité</a:t>
            </a:r>
            <a:endParaRPr lang="fr-FR" dirty="0"/>
          </a:p>
        </p:txBody>
      </p:sp>
      <p:sp>
        <p:nvSpPr>
          <p:cNvPr id="3" name="Espace réservé du contenu 2"/>
          <p:cNvSpPr>
            <a:spLocks noGrp="1"/>
          </p:cNvSpPr>
          <p:nvPr>
            <p:ph idx="1"/>
          </p:nvPr>
        </p:nvSpPr>
        <p:spPr>
          <a:xfrm>
            <a:off x="1024128" y="1939636"/>
            <a:ext cx="9720073" cy="4369724"/>
          </a:xfrm>
        </p:spPr>
        <p:txBody>
          <a:bodyPr>
            <a:normAutofit/>
          </a:bodyPr>
          <a:lstStyle/>
          <a:p>
            <a:r>
              <a:rPr lang="fr-FR" b="1" dirty="0" smtClean="0">
                <a:solidFill>
                  <a:srgbClr val="FF0000"/>
                </a:solidFill>
              </a:rPr>
              <a:t>CYCLE 3 JEUX TRADITIONNELS (Mr PEREZ)</a:t>
            </a:r>
          </a:p>
          <a:p>
            <a:endParaRPr lang="fr-FR" b="1" dirty="0"/>
          </a:p>
          <a:p>
            <a:r>
              <a:rPr lang="fr-FR" dirty="0" smtClean="0"/>
              <a:t>INSCRITS:</a:t>
            </a:r>
          </a:p>
          <a:p>
            <a:r>
              <a:rPr lang="fr-FR" dirty="0" smtClean="0"/>
              <a:t>Semestre 1: 23 inscrits, 21 présents en moyenne</a:t>
            </a:r>
          </a:p>
          <a:p>
            <a:r>
              <a:rPr lang="fr-FR" dirty="0" smtClean="0"/>
              <a:t>Semestre 2: 19 inscrits, 17 présents en moyenne</a:t>
            </a:r>
          </a:p>
          <a:p>
            <a:endParaRPr lang="fr-FR" dirty="0"/>
          </a:p>
          <a:p>
            <a:r>
              <a:rPr lang="fr-FR" dirty="0"/>
              <a:t>Q</a:t>
            </a:r>
            <a:r>
              <a:rPr lang="fr-FR" dirty="0" smtClean="0"/>
              <a:t>uelques </a:t>
            </a:r>
            <a:r>
              <a:rPr lang="fr-FR" dirty="0"/>
              <a:t>matches amicaux de </a:t>
            </a:r>
            <a:r>
              <a:rPr lang="fr-FR" dirty="0" smtClean="0"/>
              <a:t>football</a:t>
            </a:r>
            <a:endParaRPr lang="fr-FR" dirty="0"/>
          </a:p>
          <a:p>
            <a:r>
              <a:rPr lang="fr-FR" dirty="0" smtClean="0"/>
              <a:t>Pas </a:t>
            </a:r>
            <a:r>
              <a:rPr lang="fr-FR" dirty="0"/>
              <a:t>de formation jeunes </a:t>
            </a:r>
            <a:r>
              <a:rPr lang="fr-FR" dirty="0" smtClean="0"/>
              <a:t>officiels </a:t>
            </a:r>
            <a:r>
              <a:rPr lang="fr-FR" dirty="0"/>
              <a:t>mais des élèves très intéressés, ils ont été demandeurs au moment d'arbitrer le peu de rencontres que nous avons fait.</a:t>
            </a:r>
          </a:p>
          <a:p>
            <a:endParaRPr lang="fr-FR" dirty="0"/>
          </a:p>
          <a:p>
            <a:endParaRPr lang="fr-FR" dirty="0"/>
          </a:p>
        </p:txBody>
      </p:sp>
    </p:spTree>
    <p:extLst>
      <p:ext uri="{BB962C8B-B14F-4D97-AF65-F5344CB8AC3E}">
        <p14:creationId xmlns:p14="http://schemas.microsoft.com/office/powerpoint/2010/main" val="342712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CYCLE 3 / activité</a:t>
            </a:r>
            <a:endParaRPr lang="fr-FR" dirty="0"/>
          </a:p>
        </p:txBody>
      </p:sp>
      <p:sp>
        <p:nvSpPr>
          <p:cNvPr id="3" name="Espace réservé du contenu 2"/>
          <p:cNvSpPr>
            <a:spLocks noGrp="1"/>
          </p:cNvSpPr>
          <p:nvPr>
            <p:ph idx="1"/>
          </p:nvPr>
        </p:nvSpPr>
        <p:spPr>
          <a:xfrm>
            <a:off x="1024128" y="1939636"/>
            <a:ext cx="9720073" cy="4369724"/>
          </a:xfrm>
        </p:spPr>
        <p:txBody>
          <a:bodyPr>
            <a:normAutofit/>
          </a:bodyPr>
          <a:lstStyle/>
          <a:p>
            <a:r>
              <a:rPr lang="fr-FR" b="1" dirty="0" smtClean="0">
                <a:solidFill>
                  <a:srgbClr val="FF0000"/>
                </a:solidFill>
              </a:rPr>
              <a:t>CYCLE 3 RAQUETTES (Mr CHASSIER)</a:t>
            </a:r>
          </a:p>
          <a:p>
            <a:r>
              <a:rPr lang="fr-FR" dirty="0" smtClean="0"/>
              <a:t>INSCRITS: 24 (Semestre 1), 18 (Semestre 2)</a:t>
            </a:r>
          </a:p>
          <a:p>
            <a:endParaRPr lang="fr-FR" dirty="0" smtClean="0"/>
          </a:p>
          <a:p>
            <a:pPr algn="just"/>
            <a:r>
              <a:rPr lang="fr-FR" dirty="0" smtClean="0"/>
              <a:t>Au </a:t>
            </a:r>
            <a:r>
              <a:rPr lang="fr-FR" dirty="0"/>
              <a:t>début de l’année, il y avait beaucoup de débutants (CM1 et CM2) qui découvraient le badminton et le tennis de table. Le niveau était assez hétérogène et le nombre d’élèves assez important d’où une période assez longue de découverte en alternance avec les deux activités qui a pu en décourager certains. Le groupe du second trimestre était plus dynamique et moins nombreux, les progrès plus visibles.</a:t>
            </a:r>
          </a:p>
          <a:p>
            <a:pPr algn="just"/>
            <a:r>
              <a:rPr lang="fr-FR" dirty="0"/>
              <a:t>Journée d’échange et de collaboration avec un professeur de la Fédération Equatorienne de Badminton venu donner un cours aux élèves (en </a:t>
            </a:r>
            <a:r>
              <a:rPr lang="fr-FR" dirty="0" err="1" smtClean="0"/>
              <a:t>co</a:t>
            </a:r>
            <a:r>
              <a:rPr lang="fr-FR" dirty="0" smtClean="0"/>
              <a:t>-animation</a:t>
            </a:r>
            <a:r>
              <a:rPr lang="fr-FR" dirty="0"/>
              <a:t>).</a:t>
            </a:r>
          </a:p>
          <a:p>
            <a:pPr algn="just"/>
            <a:r>
              <a:rPr lang="fr-FR" dirty="0"/>
              <a:t>Open International de Badminton avec la Fédération Equatorienne à reconduire.</a:t>
            </a:r>
          </a:p>
          <a:p>
            <a:endParaRPr lang="fr-FR" dirty="0"/>
          </a:p>
          <a:p>
            <a:endParaRPr lang="fr-FR" dirty="0"/>
          </a:p>
          <a:p>
            <a:endParaRPr lang="fr-FR" dirty="0"/>
          </a:p>
        </p:txBody>
      </p:sp>
    </p:spTree>
    <p:extLst>
      <p:ext uri="{BB962C8B-B14F-4D97-AF65-F5344CB8AC3E}">
        <p14:creationId xmlns:p14="http://schemas.microsoft.com/office/powerpoint/2010/main" val="91015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CYCLE 3 / activité</a:t>
            </a:r>
            <a:endParaRPr lang="fr-FR" dirty="0"/>
          </a:p>
        </p:txBody>
      </p:sp>
      <p:sp>
        <p:nvSpPr>
          <p:cNvPr id="3" name="Espace réservé du contenu 2"/>
          <p:cNvSpPr>
            <a:spLocks noGrp="1"/>
          </p:cNvSpPr>
          <p:nvPr>
            <p:ph idx="1"/>
          </p:nvPr>
        </p:nvSpPr>
        <p:spPr>
          <a:xfrm>
            <a:off x="1024128" y="1939636"/>
            <a:ext cx="9720073" cy="4369724"/>
          </a:xfrm>
        </p:spPr>
        <p:txBody>
          <a:bodyPr>
            <a:normAutofit/>
          </a:bodyPr>
          <a:lstStyle/>
          <a:p>
            <a:r>
              <a:rPr lang="fr-FR" b="1" dirty="0" smtClean="0">
                <a:solidFill>
                  <a:srgbClr val="FF0000"/>
                </a:solidFill>
              </a:rPr>
              <a:t>CYCLE 3 GYMNASTIQUE (Mr CUCALON)</a:t>
            </a:r>
          </a:p>
          <a:p>
            <a:endParaRPr lang="fr-FR" b="1" dirty="0"/>
          </a:p>
          <a:p>
            <a:r>
              <a:rPr lang="fr-FR" dirty="0" smtClean="0"/>
              <a:t>INSCRITS: 25 (Semestre 1), 17 (Semestre 2)</a:t>
            </a:r>
          </a:p>
          <a:p>
            <a:pPr algn="just"/>
            <a:r>
              <a:rPr lang="es-ES" dirty="0" err="1" smtClean="0"/>
              <a:t>Groupe</a:t>
            </a:r>
            <a:r>
              <a:rPr lang="es-ES" dirty="0" smtClean="0"/>
              <a:t> </a:t>
            </a:r>
            <a:r>
              <a:rPr lang="es-ES" dirty="0" err="1"/>
              <a:t>très</a:t>
            </a:r>
            <a:r>
              <a:rPr lang="es-ES" dirty="0"/>
              <a:t> </a:t>
            </a:r>
            <a:r>
              <a:rPr lang="es-ES" dirty="0" err="1"/>
              <a:t>hétérogène</a:t>
            </a:r>
            <a:r>
              <a:rPr lang="es-ES" dirty="0"/>
              <a:t>, </a:t>
            </a:r>
            <a:r>
              <a:rPr lang="es-ES" dirty="0" err="1"/>
              <a:t>mais</a:t>
            </a:r>
            <a:r>
              <a:rPr lang="es-ES" dirty="0"/>
              <a:t> </a:t>
            </a:r>
            <a:r>
              <a:rPr lang="es-ES" dirty="0" err="1"/>
              <a:t>très</a:t>
            </a:r>
            <a:r>
              <a:rPr lang="es-ES" dirty="0"/>
              <a:t> </a:t>
            </a:r>
            <a:r>
              <a:rPr lang="es-ES" dirty="0" err="1"/>
              <a:t>investi</a:t>
            </a:r>
            <a:r>
              <a:rPr lang="es-ES" dirty="0"/>
              <a:t>. </a:t>
            </a:r>
            <a:r>
              <a:rPr lang="es-ES" dirty="0" err="1"/>
              <a:t>Quelques</a:t>
            </a:r>
            <a:r>
              <a:rPr lang="es-ES" dirty="0"/>
              <a:t> </a:t>
            </a:r>
            <a:r>
              <a:rPr lang="es-ES" dirty="0" err="1"/>
              <a:t>désertions</a:t>
            </a:r>
            <a:r>
              <a:rPr lang="es-ES" dirty="0"/>
              <a:t> en </a:t>
            </a:r>
            <a:r>
              <a:rPr lang="es-ES" dirty="0" err="1"/>
              <a:t>début</a:t>
            </a:r>
            <a:r>
              <a:rPr lang="es-ES" dirty="0"/>
              <a:t> </a:t>
            </a:r>
            <a:r>
              <a:rPr lang="es-ES" dirty="0" err="1"/>
              <a:t>d’année</a:t>
            </a:r>
            <a:r>
              <a:rPr lang="es-ES" dirty="0"/>
              <a:t> </a:t>
            </a:r>
            <a:r>
              <a:rPr lang="es-ES" dirty="0" err="1"/>
              <a:t>liées</a:t>
            </a:r>
            <a:r>
              <a:rPr lang="es-ES" dirty="0"/>
              <a:t> </a:t>
            </a:r>
            <a:r>
              <a:rPr lang="es-ES" dirty="0" err="1"/>
              <a:t>plutôt</a:t>
            </a:r>
            <a:r>
              <a:rPr lang="es-ES" dirty="0"/>
              <a:t> </a:t>
            </a:r>
            <a:r>
              <a:rPr lang="es-ES" dirty="0" err="1"/>
              <a:t>aux</a:t>
            </a:r>
            <a:r>
              <a:rPr lang="es-ES" dirty="0"/>
              <a:t> </a:t>
            </a:r>
            <a:r>
              <a:rPr lang="es-ES" dirty="0" err="1"/>
              <a:t>difficultés</a:t>
            </a:r>
            <a:r>
              <a:rPr lang="es-ES" dirty="0"/>
              <a:t> á </a:t>
            </a:r>
            <a:r>
              <a:rPr lang="es-ES" dirty="0" err="1"/>
              <a:t>réaliser</a:t>
            </a:r>
            <a:r>
              <a:rPr lang="es-ES" dirty="0"/>
              <a:t> </a:t>
            </a:r>
            <a:r>
              <a:rPr lang="es-ES" dirty="0" err="1"/>
              <a:t>l’activité</a:t>
            </a:r>
            <a:r>
              <a:rPr lang="es-ES" dirty="0"/>
              <a:t>, </a:t>
            </a:r>
            <a:r>
              <a:rPr lang="es-ES" dirty="0" err="1"/>
              <a:t>mais</a:t>
            </a:r>
            <a:r>
              <a:rPr lang="es-ES" dirty="0"/>
              <a:t> les </a:t>
            </a:r>
            <a:r>
              <a:rPr lang="es-ES" dirty="0" err="1"/>
              <a:t>élèves</a:t>
            </a:r>
            <a:r>
              <a:rPr lang="es-ES" dirty="0"/>
              <a:t> </a:t>
            </a:r>
            <a:r>
              <a:rPr lang="es-ES" dirty="0" err="1"/>
              <a:t>qui</a:t>
            </a:r>
            <a:r>
              <a:rPr lang="es-ES" dirty="0"/>
              <a:t> </a:t>
            </a:r>
            <a:r>
              <a:rPr lang="es-ES" dirty="0" err="1"/>
              <a:t>sont</a:t>
            </a:r>
            <a:r>
              <a:rPr lang="es-ES" dirty="0"/>
              <a:t> </a:t>
            </a:r>
            <a:r>
              <a:rPr lang="es-ES" dirty="0" err="1"/>
              <a:t>restés</a:t>
            </a:r>
            <a:r>
              <a:rPr lang="es-ES" dirty="0"/>
              <a:t> </a:t>
            </a:r>
            <a:r>
              <a:rPr lang="es-ES" dirty="0" err="1"/>
              <a:t>ont</a:t>
            </a:r>
            <a:r>
              <a:rPr lang="es-ES" dirty="0"/>
              <a:t> </a:t>
            </a:r>
            <a:r>
              <a:rPr lang="es-ES" dirty="0" err="1"/>
              <a:t>travaillé</a:t>
            </a:r>
            <a:r>
              <a:rPr lang="es-ES" dirty="0"/>
              <a:t> et </a:t>
            </a:r>
            <a:r>
              <a:rPr lang="es-ES" dirty="0" err="1"/>
              <a:t>progressé</a:t>
            </a:r>
            <a:r>
              <a:rPr lang="es-ES" dirty="0"/>
              <a:t>. </a:t>
            </a:r>
            <a:r>
              <a:rPr lang="es-ES" dirty="0" err="1" smtClean="0"/>
              <a:t>Quelques</a:t>
            </a:r>
            <a:r>
              <a:rPr lang="es-ES" dirty="0" smtClean="0"/>
              <a:t> </a:t>
            </a:r>
            <a:r>
              <a:rPr lang="es-ES" dirty="0" err="1"/>
              <a:t>difficultés</a:t>
            </a:r>
            <a:r>
              <a:rPr lang="es-ES" dirty="0"/>
              <a:t> á </a:t>
            </a:r>
            <a:r>
              <a:rPr lang="es-ES" dirty="0" err="1"/>
              <a:t>créer</a:t>
            </a:r>
            <a:r>
              <a:rPr lang="es-ES" dirty="0"/>
              <a:t> des </a:t>
            </a:r>
            <a:r>
              <a:rPr lang="es-ES" dirty="0" err="1"/>
              <a:t>séances</a:t>
            </a:r>
            <a:r>
              <a:rPr lang="es-ES" dirty="0"/>
              <a:t> </a:t>
            </a:r>
            <a:r>
              <a:rPr lang="es-ES" dirty="0" err="1"/>
              <a:t>différentes</a:t>
            </a:r>
            <a:r>
              <a:rPr lang="es-ES" dirty="0"/>
              <a:t> </a:t>
            </a:r>
            <a:r>
              <a:rPr lang="es-ES" dirty="0" err="1"/>
              <a:t>ou</a:t>
            </a:r>
            <a:r>
              <a:rPr lang="es-ES" dirty="0"/>
              <a:t> </a:t>
            </a:r>
            <a:r>
              <a:rPr lang="es-ES" dirty="0" err="1"/>
              <a:t>nouvelles</a:t>
            </a:r>
            <a:r>
              <a:rPr lang="es-ES" dirty="0"/>
              <a:t> en fin </a:t>
            </a:r>
            <a:r>
              <a:rPr lang="es-ES" dirty="0" err="1"/>
              <a:t>d’année</a:t>
            </a:r>
            <a:r>
              <a:rPr lang="es-ES" dirty="0" smtClean="0"/>
              <a:t>.</a:t>
            </a:r>
            <a:endParaRPr lang="es-ES" dirty="0"/>
          </a:p>
          <a:p>
            <a:pPr algn="just"/>
            <a:r>
              <a:rPr lang="es-ES" b="1" dirty="0" err="1" smtClean="0"/>
              <a:t>Bilan</a:t>
            </a:r>
            <a:r>
              <a:rPr lang="es-ES" b="1" dirty="0" smtClean="0"/>
              <a:t> / </a:t>
            </a:r>
            <a:r>
              <a:rPr lang="es-ES" b="1" dirty="0" err="1" smtClean="0"/>
              <a:t>Perspectives</a:t>
            </a:r>
            <a:r>
              <a:rPr lang="es-ES" b="1" dirty="0" smtClean="0"/>
              <a:t>:</a:t>
            </a:r>
          </a:p>
          <a:p>
            <a:pPr algn="just"/>
            <a:r>
              <a:rPr lang="es-ES" dirty="0"/>
              <a:t>Un </a:t>
            </a:r>
            <a:r>
              <a:rPr lang="es-ES" dirty="0" err="1"/>
              <a:t>effectif</a:t>
            </a:r>
            <a:r>
              <a:rPr lang="es-ES" dirty="0"/>
              <a:t> de 25 </a:t>
            </a:r>
            <a:r>
              <a:rPr lang="es-ES" dirty="0" err="1"/>
              <a:t>est</a:t>
            </a:r>
            <a:r>
              <a:rPr lang="es-ES" dirty="0"/>
              <a:t> </a:t>
            </a:r>
            <a:r>
              <a:rPr lang="es-ES" dirty="0" err="1"/>
              <a:t>trop</a:t>
            </a:r>
            <a:r>
              <a:rPr lang="es-ES" dirty="0"/>
              <a:t> </a:t>
            </a:r>
            <a:r>
              <a:rPr lang="es-ES" dirty="0" err="1"/>
              <a:t>grand</a:t>
            </a:r>
            <a:r>
              <a:rPr lang="es-ES" dirty="0"/>
              <a:t>. </a:t>
            </a:r>
            <a:r>
              <a:rPr lang="es-ES" dirty="0" err="1"/>
              <a:t>Penser</a:t>
            </a:r>
            <a:r>
              <a:rPr lang="es-ES" dirty="0"/>
              <a:t> á </a:t>
            </a:r>
            <a:r>
              <a:rPr lang="es-ES" dirty="0" err="1"/>
              <a:t>limiter</a:t>
            </a:r>
            <a:r>
              <a:rPr lang="es-ES" dirty="0"/>
              <a:t> á </a:t>
            </a:r>
            <a:r>
              <a:rPr lang="es-ES" dirty="0" smtClean="0"/>
              <a:t>20 (gestión de </a:t>
            </a:r>
            <a:r>
              <a:rPr lang="es-ES" dirty="0" err="1" smtClean="0"/>
              <a:t>groupe</a:t>
            </a:r>
            <a:r>
              <a:rPr lang="es-ES" dirty="0" smtClean="0"/>
              <a:t>, </a:t>
            </a:r>
            <a:r>
              <a:rPr lang="es-ES" dirty="0" err="1" smtClean="0"/>
              <a:t>sécurité</a:t>
            </a:r>
            <a:r>
              <a:rPr lang="es-ES" dirty="0" smtClean="0"/>
              <a:t>…)</a:t>
            </a:r>
            <a:endParaRPr lang="fr-FR" dirty="0" smtClean="0"/>
          </a:p>
          <a:p>
            <a:endParaRPr lang="fr-FR" dirty="0"/>
          </a:p>
          <a:p>
            <a:endParaRPr lang="fr-FR" dirty="0"/>
          </a:p>
          <a:p>
            <a:endParaRPr lang="fr-FR" dirty="0"/>
          </a:p>
        </p:txBody>
      </p:sp>
    </p:spTree>
    <p:extLst>
      <p:ext uri="{BB962C8B-B14F-4D97-AF65-F5344CB8AC3E}">
        <p14:creationId xmlns:p14="http://schemas.microsoft.com/office/powerpoint/2010/main" val="227155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4878731" cy="1107782"/>
          </a:xfrm>
        </p:spPr>
        <p:txBody>
          <a:bodyPr>
            <a:normAutofit fontScale="90000"/>
          </a:bodyPr>
          <a:lstStyle/>
          <a:p>
            <a:r>
              <a:rPr lang="fr-FR" dirty="0" smtClean="0"/>
              <a:t>Bilan CYCLE 3 / activité</a:t>
            </a:r>
            <a:endParaRPr lang="fr-FR" dirty="0"/>
          </a:p>
        </p:txBody>
      </p:sp>
      <p:sp>
        <p:nvSpPr>
          <p:cNvPr id="3" name="Espace réservé du contenu 2"/>
          <p:cNvSpPr>
            <a:spLocks noGrp="1"/>
          </p:cNvSpPr>
          <p:nvPr>
            <p:ph idx="1"/>
          </p:nvPr>
        </p:nvSpPr>
        <p:spPr>
          <a:xfrm>
            <a:off x="1024129" y="1939636"/>
            <a:ext cx="4661448" cy="4369724"/>
          </a:xfrm>
        </p:spPr>
        <p:txBody>
          <a:bodyPr>
            <a:normAutofit fontScale="85000" lnSpcReduction="20000"/>
          </a:bodyPr>
          <a:lstStyle/>
          <a:p>
            <a:r>
              <a:rPr lang="fr-FR" b="1" dirty="0" smtClean="0">
                <a:solidFill>
                  <a:srgbClr val="FF0000"/>
                </a:solidFill>
              </a:rPr>
              <a:t>CYCLE 3 ATHLETISME (Mr GUAMAN)</a:t>
            </a:r>
          </a:p>
          <a:p>
            <a:endParaRPr lang="fr-FR" b="1" dirty="0"/>
          </a:p>
          <a:p>
            <a:pPr algn="just"/>
            <a:r>
              <a:rPr lang="es-EC" dirty="0"/>
              <a:t>En el club de atletismo vimos distintas pruebas dentro del área competitiva y adaptada a cada categoría: velocidad 30 metros, lanzamiento de </a:t>
            </a:r>
            <a:r>
              <a:rPr lang="es-EC" dirty="0" err="1"/>
              <a:t>vortex</a:t>
            </a:r>
            <a:r>
              <a:rPr lang="es-EC" dirty="0"/>
              <a:t>, relevos 2x30 metros, salto largo y triple, salto con vallas y medio fondo 9 minutos.</a:t>
            </a:r>
            <a:endParaRPr lang="fr-FR" dirty="0"/>
          </a:p>
          <a:p>
            <a:pPr algn="just"/>
            <a:r>
              <a:rPr lang="es-EC" dirty="0"/>
              <a:t>-</a:t>
            </a:r>
            <a:r>
              <a:rPr lang="es-EC" dirty="0" smtClean="0"/>
              <a:t>Resultados: Torneo </a:t>
            </a:r>
            <a:r>
              <a:rPr lang="es-EC" dirty="0"/>
              <a:t>de Atletismo “Copa IN”, en la categoría 6to y 7mo. Dicho Torneo incluye a equipos de colegios particulares sub dividido por edades, los puntajes son acumulativos por equipos tanto en velocidad como en distancia, el torneo tuvo las siguientes pruebas: velocidad 60 metros, resistencia 1000 metros, salto largo, lanzamiento de la pelota y postas con obstáculos.</a:t>
            </a:r>
            <a:endParaRPr lang="fr-FR" dirty="0"/>
          </a:p>
          <a:p>
            <a:pPr marL="0" indent="0">
              <a:buNone/>
            </a:pPr>
            <a:endParaRPr lang="fr-FR" dirty="0" smtClean="0"/>
          </a:p>
          <a:p>
            <a:endParaRPr lang="fr-FR" dirty="0"/>
          </a:p>
          <a:p>
            <a:endParaRPr lang="fr-FR" dirty="0"/>
          </a:p>
          <a:p>
            <a:endParaRPr lang="fr-FR" dirty="0"/>
          </a:p>
        </p:txBody>
      </p:sp>
      <p:pic>
        <p:nvPicPr>
          <p:cNvPr id="4" name="Imagen 1"/>
          <p:cNvPicPr/>
          <p:nvPr/>
        </p:nvPicPr>
        <p:blipFill rotWithShape="1">
          <a:blip r:embed="rId2"/>
          <a:srcRect l="19930" t="14737" r="21164" b="26003"/>
          <a:stretch/>
        </p:blipFill>
        <p:spPr bwMode="auto">
          <a:xfrm>
            <a:off x="6420840" y="715918"/>
            <a:ext cx="4981575" cy="2818765"/>
          </a:xfrm>
          <a:prstGeom prst="rect">
            <a:avLst/>
          </a:prstGeom>
          <a:ln>
            <a:noFill/>
          </a:ln>
          <a:extLst>
            <a:ext uri="{53640926-AAD7-44D8-BBD7-CCE9431645EC}">
              <a14:shadowObscured xmlns:a14="http://schemas.microsoft.com/office/drawing/2010/main"/>
            </a:ext>
          </a:extLst>
        </p:spPr>
      </p:pic>
      <p:pic>
        <p:nvPicPr>
          <p:cNvPr id="5" name="Imagen 2"/>
          <p:cNvPicPr/>
          <p:nvPr/>
        </p:nvPicPr>
        <p:blipFill rotWithShape="1">
          <a:blip r:embed="rId3"/>
          <a:srcRect l="37566" t="16618" r="37742" b="24122"/>
          <a:stretch/>
        </p:blipFill>
        <p:spPr bwMode="auto">
          <a:xfrm>
            <a:off x="6420840" y="3838531"/>
            <a:ext cx="1805884" cy="2470829"/>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4"/>
          <a:srcRect l="29983" t="30415" r="30335" b="33214"/>
          <a:stretch/>
        </p:blipFill>
        <p:spPr bwMode="auto">
          <a:xfrm>
            <a:off x="8504530" y="3838531"/>
            <a:ext cx="3620770" cy="1866900"/>
          </a:xfrm>
          <a:prstGeom prst="rect">
            <a:avLst/>
          </a:prstGeom>
          <a:ln>
            <a:noFill/>
          </a:ln>
          <a:extLst>
            <a:ext uri="{53640926-AAD7-44D8-BBD7-CCE9431645EC}">
              <a14:shadowObscured xmlns:a14="http://schemas.microsoft.com/office/drawing/2010/main"/>
            </a:ext>
          </a:extLst>
        </p:spPr>
      </p:pic>
      <p:sp>
        <p:nvSpPr>
          <p:cNvPr id="7" name="ZoneTexte 6"/>
          <p:cNvSpPr txBox="1"/>
          <p:nvPr/>
        </p:nvSpPr>
        <p:spPr>
          <a:xfrm>
            <a:off x="8504530" y="5840115"/>
            <a:ext cx="3328349" cy="954107"/>
          </a:xfrm>
          <a:prstGeom prst="rect">
            <a:avLst/>
          </a:prstGeom>
          <a:noFill/>
        </p:spPr>
        <p:txBody>
          <a:bodyPr wrap="square" rtlCol="0">
            <a:spAutoFit/>
          </a:bodyPr>
          <a:lstStyle/>
          <a:p>
            <a:r>
              <a:rPr lang="es-EC" sz="1400" dirty="0" smtClean="0"/>
              <a:t>Los </a:t>
            </a:r>
            <a:r>
              <a:rPr lang="es-EC" sz="1400" dirty="0"/>
              <a:t>resultados quedaron de la siguiente manera: 1º Liceo del  Valle 46 puntos/ 2º </a:t>
            </a:r>
            <a:r>
              <a:rPr lang="es-EC" sz="1400" dirty="0" err="1"/>
              <a:t>America</a:t>
            </a:r>
            <a:r>
              <a:rPr lang="es-EC" sz="1400" dirty="0"/>
              <a:t> Latina 44puntos/3º La </a:t>
            </a:r>
            <a:r>
              <a:rPr lang="es-EC" sz="1400" dirty="0" err="1"/>
              <a:t>Condamine</a:t>
            </a:r>
            <a:r>
              <a:rPr lang="es-EC" sz="1400" dirty="0"/>
              <a:t> 42puntos.</a:t>
            </a:r>
            <a:endParaRPr lang="fr-FR" sz="1400" dirty="0"/>
          </a:p>
        </p:txBody>
      </p:sp>
    </p:spTree>
    <p:extLst>
      <p:ext uri="{BB962C8B-B14F-4D97-AF65-F5344CB8AC3E}">
        <p14:creationId xmlns:p14="http://schemas.microsoft.com/office/powerpoint/2010/main" val="10262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CYCLE 3 / activité</a:t>
            </a:r>
            <a:endParaRPr lang="fr-FR" dirty="0"/>
          </a:p>
        </p:txBody>
      </p:sp>
      <p:sp>
        <p:nvSpPr>
          <p:cNvPr id="3" name="Espace réservé du contenu 2"/>
          <p:cNvSpPr>
            <a:spLocks noGrp="1"/>
          </p:cNvSpPr>
          <p:nvPr>
            <p:ph idx="1"/>
          </p:nvPr>
        </p:nvSpPr>
        <p:spPr>
          <a:xfrm>
            <a:off x="6753886" y="368498"/>
            <a:ext cx="5232902" cy="966526"/>
          </a:xfrm>
        </p:spPr>
        <p:txBody>
          <a:bodyPr>
            <a:normAutofit/>
          </a:bodyPr>
          <a:lstStyle/>
          <a:p>
            <a:r>
              <a:rPr lang="fr-FR" b="1" dirty="0" smtClean="0">
                <a:solidFill>
                  <a:srgbClr val="FF0000"/>
                </a:solidFill>
              </a:rPr>
              <a:t>CYCLE 3 FOOTBALL FEMININ</a:t>
            </a:r>
          </a:p>
          <a:p>
            <a:r>
              <a:rPr lang="fr-FR" b="1" dirty="0" smtClean="0">
                <a:solidFill>
                  <a:srgbClr val="FF0000"/>
                </a:solidFill>
              </a:rPr>
              <a:t>(Mme LEON)</a:t>
            </a:r>
          </a:p>
          <a:p>
            <a:endParaRPr lang="fr-FR" b="1" dirty="0"/>
          </a:p>
          <a:p>
            <a:endParaRPr lang="fr-FR" dirty="0" smtClean="0"/>
          </a:p>
          <a:p>
            <a:endParaRPr lang="fr-FR" dirty="0"/>
          </a:p>
          <a:p>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112" y="1989760"/>
            <a:ext cx="5591676" cy="4193757"/>
          </a:xfrm>
          <a:prstGeom prst="rect">
            <a:avLst/>
          </a:prstGeom>
        </p:spPr>
      </p:pic>
      <p:sp>
        <p:nvSpPr>
          <p:cNvPr id="5" name="ZoneTexte 4"/>
          <p:cNvSpPr txBox="1"/>
          <p:nvPr/>
        </p:nvSpPr>
        <p:spPr>
          <a:xfrm>
            <a:off x="1167897" y="2399168"/>
            <a:ext cx="4843604" cy="3693319"/>
          </a:xfrm>
          <a:prstGeom prst="rect">
            <a:avLst/>
          </a:prstGeom>
          <a:noFill/>
        </p:spPr>
        <p:txBody>
          <a:bodyPr wrap="square" rtlCol="0">
            <a:spAutoFit/>
          </a:bodyPr>
          <a:lstStyle/>
          <a:p>
            <a:r>
              <a:rPr lang="fr-FR" dirty="0" smtClean="0"/>
              <a:t>INSCRITES:</a:t>
            </a:r>
          </a:p>
          <a:p>
            <a:r>
              <a:rPr lang="fr-FR" dirty="0" smtClean="0"/>
              <a:t>16 (1</a:t>
            </a:r>
            <a:r>
              <a:rPr lang="fr-FR" baseline="30000" dirty="0" smtClean="0"/>
              <a:t>er</a:t>
            </a:r>
            <a:r>
              <a:rPr lang="fr-FR" dirty="0" smtClean="0"/>
              <a:t> trimestre), 23 (2</a:t>
            </a:r>
            <a:r>
              <a:rPr lang="fr-FR" baseline="30000" dirty="0" smtClean="0"/>
              <a:t>nd</a:t>
            </a:r>
            <a:r>
              <a:rPr lang="fr-FR" dirty="0" smtClean="0"/>
              <a:t> trimestre)</a:t>
            </a:r>
          </a:p>
          <a:p>
            <a:endParaRPr lang="fr-FR" dirty="0" smtClean="0"/>
          </a:p>
          <a:p>
            <a:pPr algn="just"/>
            <a:r>
              <a:rPr lang="fr-FR" dirty="0" smtClean="0"/>
              <a:t>Point positif: bonne </a:t>
            </a:r>
            <a:r>
              <a:rPr lang="fr-FR" dirty="0"/>
              <a:t>motivation de la part des filles qui assistent, mais aussi on remarque avec enthousiasme l’implication des </a:t>
            </a:r>
            <a:r>
              <a:rPr lang="fr-FR" dirty="0" smtClean="0"/>
              <a:t>parents</a:t>
            </a:r>
          </a:p>
          <a:p>
            <a:pPr algn="just"/>
            <a:endParaRPr lang="fr-FR" dirty="0"/>
          </a:p>
          <a:p>
            <a:pPr algn="just"/>
            <a:r>
              <a:rPr lang="fr-FR" smtClean="0"/>
              <a:t>Matchs </a:t>
            </a:r>
            <a:r>
              <a:rPr lang="fr-FR" dirty="0"/>
              <a:t>contre </a:t>
            </a:r>
            <a:r>
              <a:rPr lang="fr-FR" dirty="0" smtClean="0"/>
              <a:t>: </a:t>
            </a:r>
            <a:r>
              <a:rPr lang="fr-FR" dirty="0" err="1" smtClean="0"/>
              <a:t>Bequerel</a:t>
            </a:r>
            <a:r>
              <a:rPr lang="fr-FR" dirty="0" smtClean="0"/>
              <a:t> / </a:t>
            </a:r>
            <a:r>
              <a:rPr lang="fr-FR" dirty="0" err="1" smtClean="0"/>
              <a:t>Eufrasia</a:t>
            </a:r>
            <a:r>
              <a:rPr lang="fr-FR" dirty="0" smtClean="0"/>
              <a:t> / </a:t>
            </a:r>
            <a:r>
              <a:rPr lang="fr-FR" dirty="0" err="1" smtClean="0"/>
              <a:t>Menor</a:t>
            </a:r>
            <a:r>
              <a:rPr lang="fr-FR" dirty="0" smtClean="0"/>
              <a:t> </a:t>
            </a:r>
            <a:endParaRPr lang="fr-FR" dirty="0"/>
          </a:p>
          <a:p>
            <a:r>
              <a:rPr lang="fr-FR" dirty="0" smtClean="0"/>
              <a:t>La plupart des équipes n’ayant pas un groupe de football </a:t>
            </a:r>
            <a:r>
              <a:rPr lang="fr-FR" dirty="0"/>
              <a:t>féminin </a:t>
            </a:r>
            <a:r>
              <a:rPr lang="fr-FR" dirty="0" err="1"/>
              <a:t>sub</a:t>
            </a:r>
            <a:r>
              <a:rPr lang="fr-FR" dirty="0"/>
              <a:t> 12. Raison pour laquelle on a dû jouer avec des filles plus grandes, sauf le </a:t>
            </a:r>
            <a:r>
              <a:rPr lang="fr-FR" dirty="0" err="1"/>
              <a:t>Colegio</a:t>
            </a:r>
            <a:r>
              <a:rPr lang="fr-FR" dirty="0"/>
              <a:t> </a:t>
            </a:r>
            <a:r>
              <a:rPr lang="fr-FR" dirty="0" err="1" smtClean="0"/>
              <a:t>Menor</a:t>
            </a:r>
            <a:r>
              <a:rPr lang="fr-FR" dirty="0" smtClean="0"/>
              <a:t>.  </a:t>
            </a:r>
            <a:endParaRPr lang="fr-FR" dirty="0"/>
          </a:p>
          <a:p>
            <a:endParaRPr lang="fr-FR" dirty="0"/>
          </a:p>
        </p:txBody>
      </p:sp>
    </p:spTree>
    <p:extLst>
      <p:ext uri="{BB962C8B-B14F-4D97-AF65-F5344CB8AC3E}">
        <p14:creationId xmlns:p14="http://schemas.microsoft.com/office/powerpoint/2010/main" val="3268283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468</TotalTime>
  <Words>2289</Words>
  <Application>Microsoft Office PowerPoint</Application>
  <PresentationFormat>Panorámica</PresentationFormat>
  <Paragraphs>303</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Calibri</vt:lpstr>
      <vt:lpstr>Tw Cen MT</vt:lpstr>
      <vt:lpstr>Tw Cen MT Condensed</vt:lpstr>
      <vt:lpstr>Wingdings 3</vt:lpstr>
      <vt:lpstr>Intégral</vt:lpstr>
      <vt:lpstr>A.S LA CONDAMINE Mercredi 12 JUIN 2019, Assemblée Générale</vt:lpstr>
      <vt:lpstr>BILAN 2018/2019</vt:lpstr>
      <vt:lpstr> L’Association Sportive  version 2018/2019 </vt:lpstr>
      <vt:lpstr>Activités AS Cycle 3 (Jeudi, 14H/16H)</vt:lpstr>
      <vt:lpstr>Bilan CYCLE 3 / activité</vt:lpstr>
      <vt:lpstr>Bilan CYCLE 3 / activité</vt:lpstr>
      <vt:lpstr>Bilan CYCLE 3 / activité</vt:lpstr>
      <vt:lpstr>Bilan CYCLE 3 / activité</vt:lpstr>
      <vt:lpstr>Bilan CYCLE 3 / activité</vt:lpstr>
      <vt:lpstr>Activités AS Cycle 4 (Mercredi 13h/16H)</vt:lpstr>
      <vt:lpstr>Bilan CYCLE 4 / activité</vt:lpstr>
      <vt:lpstr>Bilan CYCLE 4 / activité</vt:lpstr>
      <vt:lpstr>Bilan CYCLE 4 / activité</vt:lpstr>
      <vt:lpstr>Activités AS lycee (Le soir en general)</vt:lpstr>
      <vt:lpstr>Bilan Cycle 4 et LYCEE / activité</vt:lpstr>
      <vt:lpstr>Bilan LYCEE / activité</vt:lpstr>
      <vt:lpstr>Bilan LYCEE / activité</vt:lpstr>
      <vt:lpstr>Bilan LYCEE / activité</vt:lpstr>
      <vt:lpstr>Bilan LYCEE / activité</vt:lpstr>
      <vt:lpstr>Bilan LYCEE / activité</vt:lpstr>
      <vt:lpstr>Presentación de PowerPoint</vt:lpstr>
      <vt:lpstr>Bilan LYCEE / activité</vt:lpstr>
      <vt:lpstr> Les projets 2018/2019 et perSpectives 2019/2020 </vt:lpstr>
      <vt:lpstr>Le séjour AS au pied du CHIMBORAZO </vt:lpstr>
      <vt:lpstr>LES JEUx INTERNATIONAUX de la JEUNESSE 2019 (Liban)</vt:lpstr>
      <vt:lpstr>Vers une genEration responsable:  LA formation JEUNES Officiels</vt:lpstr>
      <vt:lpstr>CERTIFICATION DEs JEUNES Officiels</vt:lpstr>
      <vt:lpstr>COMMUNICATION</vt:lpstr>
    </vt:vector>
  </TitlesOfParts>
  <Company>LA CONDAMINE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SPORTIVE  LA CONDAMINE</dc:title>
  <dc:creator>Docente</dc:creator>
  <cp:lastModifiedBy>Director Comunicación</cp:lastModifiedBy>
  <cp:revision>84</cp:revision>
  <cp:lastPrinted>2018-02-01T20:47:45Z</cp:lastPrinted>
  <dcterms:created xsi:type="dcterms:W3CDTF">2018-01-22T15:21:48Z</dcterms:created>
  <dcterms:modified xsi:type="dcterms:W3CDTF">2019-06-13T18:20:54Z</dcterms:modified>
</cp:coreProperties>
</file>